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on4ZAh2boXukDlvYAJuoV0bo/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illSans-bold.fntdata"/><Relationship Id="rId10" Type="http://schemas.openxmlformats.org/officeDocument/2006/relationships/slide" Target="slides/slide5.xml"/><Relationship Id="rId32"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c6939ef1a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c6939ef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a650418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3a6504180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c6939ef1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c6939ef1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1c6bee45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1c6bee4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c6939ef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3c6939ef1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2"/>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3600"/>
              <a:buFont typeface="Arial"/>
              <a:buNone/>
              <a:defRPr sz="3600">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20000"/>
              </a:lnSpc>
              <a:spcBef>
                <a:spcPts val="320"/>
              </a:spcBef>
              <a:spcAft>
                <a:spcPts val="0"/>
              </a:spcAft>
              <a:buSzPts val="1472"/>
              <a:buNone/>
              <a:defRPr sz="1600" cap="none">
                <a:solidFill>
                  <a:schemeClr val="accent1"/>
                </a:solidFill>
              </a:defRPr>
            </a:lvl1pPr>
            <a:lvl2pPr lvl="1" algn="ctr">
              <a:lnSpc>
                <a:spcPct val="120000"/>
              </a:lnSpc>
              <a:spcBef>
                <a:spcPts val="600"/>
              </a:spcBef>
              <a:spcAft>
                <a:spcPts val="0"/>
              </a:spcAft>
              <a:buSzPts val="1288"/>
              <a:buNone/>
              <a:defRPr>
                <a:solidFill>
                  <a:schemeClr val="lt1"/>
                </a:solidFill>
              </a:defRPr>
            </a:lvl2pPr>
            <a:lvl3pPr lvl="2" algn="ctr">
              <a:lnSpc>
                <a:spcPct val="120000"/>
              </a:lnSpc>
              <a:spcBef>
                <a:spcPts val="600"/>
              </a:spcBef>
              <a:spcAft>
                <a:spcPts val="0"/>
              </a:spcAft>
              <a:buSzPts val="1104"/>
              <a:buNone/>
              <a:defRPr>
                <a:solidFill>
                  <a:schemeClr val="lt1"/>
                </a:solidFill>
              </a:defRPr>
            </a:lvl3pPr>
            <a:lvl4pPr lvl="3" algn="ctr">
              <a:lnSpc>
                <a:spcPct val="120000"/>
              </a:lnSpc>
              <a:spcBef>
                <a:spcPts val="600"/>
              </a:spcBef>
              <a:spcAft>
                <a:spcPts val="0"/>
              </a:spcAft>
              <a:buSzPts val="1012"/>
              <a:buNone/>
              <a:defRPr>
                <a:solidFill>
                  <a:schemeClr val="lt1"/>
                </a:solidFill>
              </a:defRPr>
            </a:lvl4pPr>
            <a:lvl5pPr lvl="4" algn="ctr">
              <a:lnSpc>
                <a:spcPct val="120000"/>
              </a:lnSpc>
              <a:spcBef>
                <a:spcPts val="600"/>
              </a:spcBef>
              <a:spcAft>
                <a:spcPts val="0"/>
              </a:spcAft>
              <a:buSzPts val="1012"/>
              <a:buNone/>
              <a:defRPr>
                <a:solidFill>
                  <a:schemeClr val="lt1"/>
                </a:solidFill>
              </a:defRPr>
            </a:lvl5pPr>
            <a:lvl6pPr lvl="5" algn="ctr">
              <a:spcBef>
                <a:spcPts val="600"/>
              </a:spcBef>
              <a:spcAft>
                <a:spcPts val="0"/>
              </a:spcAft>
              <a:buSzPts val="1104"/>
              <a:buNone/>
              <a:defRPr>
                <a:solidFill>
                  <a:schemeClr val="lt1"/>
                </a:solidFill>
              </a:defRPr>
            </a:lvl6pPr>
            <a:lvl7pPr lvl="6" algn="ctr">
              <a:spcBef>
                <a:spcPts val="600"/>
              </a:spcBef>
              <a:spcAft>
                <a:spcPts val="0"/>
              </a:spcAft>
              <a:buSzPts val="1104"/>
              <a:buNone/>
              <a:defRPr>
                <a:solidFill>
                  <a:schemeClr val="lt1"/>
                </a:solidFill>
              </a:defRPr>
            </a:lvl7pPr>
            <a:lvl8pPr lvl="7" algn="ctr">
              <a:spcBef>
                <a:spcPts val="600"/>
              </a:spcBef>
              <a:spcAft>
                <a:spcPts val="0"/>
              </a:spcAft>
              <a:buSzPts val="1104"/>
              <a:buNone/>
              <a:defRPr>
                <a:solidFill>
                  <a:schemeClr val="lt1"/>
                </a:solidFill>
              </a:defRPr>
            </a:lvl8pPr>
            <a:lvl9pPr lvl="8" algn="ctr">
              <a:spcBef>
                <a:spcPts val="600"/>
              </a:spcBef>
              <a:spcAft>
                <a:spcPts val="600"/>
              </a:spcAft>
              <a:buSzPts val="1104"/>
              <a:buNone/>
              <a:defRPr>
                <a:solidFill>
                  <a:schemeClr val="lt1"/>
                </a:solidFill>
              </a:defRPr>
            </a:lvl9pPr>
          </a:lstStyle>
          <a:p/>
        </p:txBody>
      </p:sp>
      <p:sp>
        <p:nvSpPr>
          <p:cNvPr id="18" name="Google Shape;18;p3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4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41"/>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400"/>
              <a:buFont typeface="Arial"/>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p:nvPr>
            <p:ph idx="2" type="pic"/>
          </p:nvPr>
        </p:nvSpPr>
        <p:spPr>
          <a:xfrm>
            <a:off x="447817" y="641350"/>
            <a:ext cx="11290859" cy="3651249"/>
          </a:xfrm>
          <a:prstGeom prst="rect">
            <a:avLst/>
          </a:prstGeom>
          <a:noFill/>
          <a:ln>
            <a:noFill/>
          </a:ln>
        </p:spPr>
      </p:sp>
      <p:sp>
        <p:nvSpPr>
          <p:cNvPr id="92" name="Google Shape;92;p41"/>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20"/>
              </a:spcBef>
              <a:spcAft>
                <a:spcPts val="0"/>
              </a:spcAft>
              <a:buSzPts val="1472"/>
              <a:buNone/>
              <a:defRPr sz="1600"/>
            </a:lvl1pPr>
            <a:lvl2pPr indent="-228600" lvl="1" marL="914400" algn="l">
              <a:lnSpc>
                <a:spcPct val="120000"/>
              </a:lnSpc>
              <a:spcBef>
                <a:spcPts val="600"/>
              </a:spcBef>
              <a:spcAft>
                <a:spcPts val="0"/>
              </a:spcAft>
              <a:buSzPts val="1104"/>
              <a:buNone/>
              <a:defRPr sz="1200"/>
            </a:lvl2pPr>
            <a:lvl3pPr indent="-228600" lvl="2" marL="1371600" algn="l">
              <a:lnSpc>
                <a:spcPct val="120000"/>
              </a:lnSpc>
              <a:spcBef>
                <a:spcPts val="600"/>
              </a:spcBef>
              <a:spcAft>
                <a:spcPts val="0"/>
              </a:spcAft>
              <a:buSzPts val="920"/>
              <a:buNone/>
              <a:defRPr sz="1000"/>
            </a:lvl3pPr>
            <a:lvl4pPr indent="-228600" lvl="3" marL="1828800" algn="l">
              <a:lnSpc>
                <a:spcPct val="120000"/>
              </a:lnSpc>
              <a:spcBef>
                <a:spcPts val="600"/>
              </a:spcBef>
              <a:spcAft>
                <a:spcPts val="0"/>
              </a:spcAft>
              <a:buSzPts val="828"/>
              <a:buNone/>
              <a:defRPr sz="900"/>
            </a:lvl4pPr>
            <a:lvl5pPr indent="-228600" lvl="4" marL="2286000" algn="l">
              <a:lnSpc>
                <a:spcPct val="120000"/>
              </a:lnSpc>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93" name="Google Shape;93;p4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4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txBox="1"/>
          <p:nvPr>
            <p:ph idx="1" type="body"/>
          </p:nvPr>
        </p:nvSpPr>
        <p:spPr>
          <a:xfrm rot="5400000">
            <a:off x="4269977" y="-1352782"/>
            <a:ext cx="3652047" cy="11029616"/>
          </a:xfrm>
          <a:prstGeom prst="rect">
            <a:avLst/>
          </a:prstGeom>
          <a:noFill/>
          <a:ln>
            <a:noFill/>
          </a:ln>
        </p:spPr>
        <p:txBody>
          <a:bodyPr anchorCtr="0" anchor="t" bIns="45700" lIns="91425" spcFirstLastPara="1" rIns="91425" wrap="square" tIns="45700">
            <a:normAutofit/>
          </a:bodyPr>
          <a:lstStyle>
            <a:lvl1pPr indent="-322072" lvl="0" marL="457200" algn="l">
              <a:lnSpc>
                <a:spcPct val="120000"/>
              </a:lnSpc>
              <a:spcBef>
                <a:spcPts val="320"/>
              </a:spcBef>
              <a:spcAft>
                <a:spcPts val="0"/>
              </a:spcAft>
              <a:buSzPts val="1472"/>
              <a:buChar char="◼"/>
              <a:defRPr/>
            </a:lvl1pPr>
            <a:lvl2pPr indent="-310387" lvl="1" marL="914400" algn="l">
              <a:lnSpc>
                <a:spcPct val="120000"/>
              </a:lnSpc>
              <a:spcBef>
                <a:spcPts val="600"/>
              </a:spcBef>
              <a:spcAft>
                <a:spcPts val="0"/>
              </a:spcAft>
              <a:buSzPts val="1288"/>
              <a:buChar char="◼"/>
              <a:defRPr/>
            </a:lvl2pPr>
            <a:lvl3pPr indent="-298703" lvl="2" marL="1371600" algn="l">
              <a:lnSpc>
                <a:spcPct val="120000"/>
              </a:lnSpc>
              <a:spcBef>
                <a:spcPts val="600"/>
              </a:spcBef>
              <a:spcAft>
                <a:spcPts val="0"/>
              </a:spcAft>
              <a:buSzPts val="1104"/>
              <a:buChar char="◼"/>
              <a:defRPr/>
            </a:lvl3pPr>
            <a:lvl4pPr indent="-292861" lvl="3" marL="1828800" algn="l">
              <a:lnSpc>
                <a:spcPct val="120000"/>
              </a:lnSpc>
              <a:spcBef>
                <a:spcPts val="600"/>
              </a:spcBef>
              <a:spcAft>
                <a:spcPts val="0"/>
              </a:spcAft>
              <a:buSzPts val="1012"/>
              <a:buChar char="◼"/>
              <a:defRPr/>
            </a:lvl4pPr>
            <a:lvl5pPr indent="-292861" lvl="4" marL="2286000" algn="l">
              <a:lnSpc>
                <a:spcPct val="120000"/>
              </a:lnSpc>
              <a:spcBef>
                <a:spcPts val="600"/>
              </a:spcBef>
              <a:spcAft>
                <a:spcPts val="0"/>
              </a:spcAft>
              <a:buSzPts val="1012"/>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9" name="Google Shape;99;p4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2" name="Shape 102"/>
        <p:cNvGrpSpPr/>
        <p:nvPr/>
      </p:nvGrpSpPr>
      <p:grpSpPr>
        <a:xfrm>
          <a:off x="0" y="0"/>
          <a:ext cx="0" cy="0"/>
          <a:chOff x="0" y="0"/>
          <a:chExt cx="0" cy="0"/>
        </a:xfrm>
      </p:grpSpPr>
      <p:sp>
        <p:nvSpPr>
          <p:cNvPr id="103" name="Google Shape;103;p43"/>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3"/>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2700"/>
              <a:buFont typeface="Arial"/>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3"/>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06" name="Google Shape;106;p43"/>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3"/>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3"/>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3"/>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5"/>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4" name="Google Shape;24;p3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33"/>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3"/>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2400"/>
              <a:buFont typeface="Arial"/>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lnSpc>
                <a:spcPct val="120000"/>
              </a:lnSpc>
              <a:spcBef>
                <a:spcPts val="400"/>
              </a:spcBef>
              <a:spcAft>
                <a:spcPts val="0"/>
              </a:spcAft>
              <a:buSzPts val="1840"/>
              <a:buChar char="◼"/>
              <a:defRPr sz="2000">
                <a:solidFill>
                  <a:schemeClr val="dk2"/>
                </a:solidFill>
              </a:defRPr>
            </a:lvl1pPr>
            <a:lvl2pPr indent="-333756" lvl="1" marL="914400" algn="l">
              <a:lnSpc>
                <a:spcPct val="120000"/>
              </a:lnSpc>
              <a:spcBef>
                <a:spcPts val="600"/>
              </a:spcBef>
              <a:spcAft>
                <a:spcPts val="0"/>
              </a:spcAft>
              <a:buSzPts val="1656"/>
              <a:buChar char="◼"/>
              <a:defRPr sz="1800">
                <a:solidFill>
                  <a:schemeClr val="dk2"/>
                </a:solidFill>
              </a:defRPr>
            </a:lvl2pPr>
            <a:lvl3pPr indent="-322072" lvl="2" marL="1371600" algn="l">
              <a:lnSpc>
                <a:spcPct val="120000"/>
              </a:lnSpc>
              <a:spcBef>
                <a:spcPts val="600"/>
              </a:spcBef>
              <a:spcAft>
                <a:spcPts val="0"/>
              </a:spcAft>
              <a:buSzPts val="1472"/>
              <a:buChar char="◼"/>
              <a:defRPr sz="1600">
                <a:solidFill>
                  <a:schemeClr val="dk2"/>
                </a:solidFill>
              </a:defRPr>
            </a:lvl3pPr>
            <a:lvl4pPr indent="-310388" lvl="3" marL="1828800" algn="l">
              <a:lnSpc>
                <a:spcPct val="120000"/>
              </a:lnSpc>
              <a:spcBef>
                <a:spcPts val="600"/>
              </a:spcBef>
              <a:spcAft>
                <a:spcPts val="0"/>
              </a:spcAft>
              <a:buSzPts val="1288"/>
              <a:buChar char="◼"/>
              <a:defRPr sz="1400">
                <a:solidFill>
                  <a:schemeClr val="dk2"/>
                </a:solidFill>
              </a:defRPr>
            </a:lvl4pPr>
            <a:lvl5pPr indent="-310388" lvl="4" marL="2286000" algn="l">
              <a:lnSpc>
                <a:spcPct val="120000"/>
              </a:lnSpc>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40" name="Google Shape;40;p33"/>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20"/>
              </a:spcBef>
              <a:spcAft>
                <a:spcPts val="0"/>
              </a:spcAft>
              <a:buSzPts val="1472"/>
              <a:buNone/>
              <a:defRPr sz="1600">
                <a:solidFill>
                  <a:srgbClr val="FFFFFF"/>
                </a:solidFill>
              </a:defRPr>
            </a:lvl1pPr>
            <a:lvl2pPr indent="-228600" lvl="1" marL="914400" algn="l">
              <a:lnSpc>
                <a:spcPct val="120000"/>
              </a:lnSpc>
              <a:spcBef>
                <a:spcPts val="600"/>
              </a:spcBef>
              <a:spcAft>
                <a:spcPts val="0"/>
              </a:spcAft>
              <a:buSzPts val="1012"/>
              <a:buNone/>
              <a:defRPr sz="1100"/>
            </a:lvl2pPr>
            <a:lvl3pPr indent="-228600" lvl="2" marL="1371600" algn="l">
              <a:lnSpc>
                <a:spcPct val="120000"/>
              </a:lnSpc>
              <a:spcBef>
                <a:spcPts val="600"/>
              </a:spcBef>
              <a:spcAft>
                <a:spcPts val="0"/>
              </a:spcAft>
              <a:buSzPts val="920"/>
              <a:buNone/>
              <a:defRPr sz="1000"/>
            </a:lvl3pPr>
            <a:lvl4pPr indent="-228600" lvl="3" marL="1828800" algn="l">
              <a:lnSpc>
                <a:spcPct val="120000"/>
              </a:lnSpc>
              <a:spcBef>
                <a:spcPts val="600"/>
              </a:spcBef>
              <a:spcAft>
                <a:spcPts val="0"/>
              </a:spcAft>
              <a:buSzPts val="828"/>
              <a:buNone/>
              <a:defRPr sz="900"/>
            </a:lvl4pPr>
            <a:lvl5pPr indent="-228600" lvl="4" marL="2286000" algn="l">
              <a:lnSpc>
                <a:spcPct val="120000"/>
              </a:lnSpc>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41" name="Google Shape;41;p33"/>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34"/>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7" name="Google Shape;47;p3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31"/>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1"/>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3600"/>
              <a:buFont typeface="Arial"/>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20000"/>
              </a:lnSpc>
              <a:spcBef>
                <a:spcPts val="320"/>
              </a:spcBef>
              <a:spcAft>
                <a:spcPts val="0"/>
              </a:spcAft>
              <a:buSzPts val="1472"/>
              <a:buNone/>
              <a:defRPr sz="1600" cap="none">
                <a:solidFill>
                  <a:schemeClr val="accent1"/>
                </a:solidFill>
              </a:defRPr>
            </a:lvl1pPr>
            <a:lvl2pPr lvl="1" algn="ctr">
              <a:lnSpc>
                <a:spcPct val="120000"/>
              </a:lnSpc>
              <a:spcBef>
                <a:spcPts val="600"/>
              </a:spcBef>
              <a:spcAft>
                <a:spcPts val="0"/>
              </a:spcAft>
              <a:buSzPts val="1288"/>
              <a:buNone/>
              <a:defRPr>
                <a:solidFill>
                  <a:srgbClr val="888888"/>
                </a:solidFill>
              </a:defRPr>
            </a:lvl2pPr>
            <a:lvl3pPr lvl="2" algn="ctr">
              <a:lnSpc>
                <a:spcPct val="120000"/>
              </a:lnSpc>
              <a:spcBef>
                <a:spcPts val="600"/>
              </a:spcBef>
              <a:spcAft>
                <a:spcPts val="0"/>
              </a:spcAft>
              <a:buSzPts val="1104"/>
              <a:buNone/>
              <a:defRPr>
                <a:solidFill>
                  <a:srgbClr val="888888"/>
                </a:solidFill>
              </a:defRPr>
            </a:lvl3pPr>
            <a:lvl4pPr lvl="3" algn="ctr">
              <a:lnSpc>
                <a:spcPct val="120000"/>
              </a:lnSpc>
              <a:spcBef>
                <a:spcPts val="600"/>
              </a:spcBef>
              <a:spcAft>
                <a:spcPts val="0"/>
              </a:spcAft>
              <a:buSzPts val="1012"/>
              <a:buNone/>
              <a:defRPr>
                <a:solidFill>
                  <a:srgbClr val="888888"/>
                </a:solidFill>
              </a:defRPr>
            </a:lvl4pPr>
            <a:lvl5pPr lvl="4" algn="ctr">
              <a:lnSpc>
                <a:spcPct val="120000"/>
              </a:lnSpc>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54" name="Google Shape;54;p3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3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0" name="Google Shape;60;p36"/>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1" name="Google Shape;61;p3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37"/>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7"/>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3600"/>
              <a:buFont typeface="Arial"/>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60"/>
              </a:spcBef>
              <a:spcAft>
                <a:spcPts val="0"/>
              </a:spcAft>
              <a:buSzPts val="1656"/>
              <a:buNone/>
              <a:defRPr sz="1800" cap="none">
                <a:solidFill>
                  <a:schemeClr val="accent1"/>
                </a:solidFill>
              </a:defRPr>
            </a:lvl1pPr>
            <a:lvl2pPr indent="-228600" lvl="1" marL="914400" algn="l">
              <a:lnSpc>
                <a:spcPct val="120000"/>
              </a:lnSpc>
              <a:spcBef>
                <a:spcPts val="600"/>
              </a:spcBef>
              <a:spcAft>
                <a:spcPts val="0"/>
              </a:spcAft>
              <a:buSzPts val="1656"/>
              <a:buNone/>
              <a:defRPr sz="1800">
                <a:solidFill>
                  <a:srgbClr val="888888"/>
                </a:solidFill>
              </a:defRPr>
            </a:lvl2pPr>
            <a:lvl3pPr indent="-228600" lvl="2" marL="1371600" algn="l">
              <a:lnSpc>
                <a:spcPct val="120000"/>
              </a:lnSpc>
              <a:spcBef>
                <a:spcPts val="600"/>
              </a:spcBef>
              <a:spcAft>
                <a:spcPts val="0"/>
              </a:spcAft>
              <a:buSzPts val="1472"/>
              <a:buNone/>
              <a:defRPr sz="1600">
                <a:solidFill>
                  <a:srgbClr val="888888"/>
                </a:solidFill>
              </a:defRPr>
            </a:lvl3pPr>
            <a:lvl4pPr indent="-228600" lvl="3" marL="1828800" algn="l">
              <a:lnSpc>
                <a:spcPct val="120000"/>
              </a:lnSpc>
              <a:spcBef>
                <a:spcPts val="600"/>
              </a:spcBef>
              <a:spcAft>
                <a:spcPts val="0"/>
              </a:spcAft>
              <a:buSzPts val="1288"/>
              <a:buNone/>
              <a:defRPr sz="1400">
                <a:solidFill>
                  <a:srgbClr val="888888"/>
                </a:solidFill>
              </a:defRPr>
            </a:lvl4pPr>
            <a:lvl5pPr indent="-228600" lvl="4" marL="2286000" algn="l">
              <a:lnSpc>
                <a:spcPct val="120000"/>
              </a:lnSpc>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68" name="Google Shape;68;p3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1" name="Shape 71"/>
        <p:cNvGrpSpPr/>
        <p:nvPr/>
      </p:nvGrpSpPr>
      <p:grpSpPr>
        <a:xfrm>
          <a:off x="0" y="0"/>
          <a:ext cx="0" cy="0"/>
          <a:chOff x="0" y="0"/>
          <a:chExt cx="0" cy="0"/>
        </a:xfrm>
      </p:grpSpPr>
      <p:sp>
        <p:nvSpPr>
          <p:cNvPr id="72" name="Google Shape;72;p3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400"/>
              </a:spcBef>
              <a:spcAft>
                <a:spcPts val="0"/>
              </a:spcAft>
              <a:buSzPts val="1840"/>
              <a:buNone/>
              <a:defRPr b="0" sz="2000">
                <a:solidFill>
                  <a:srgbClr val="3F3F3F"/>
                </a:solidFill>
              </a:defRPr>
            </a:lvl1pPr>
            <a:lvl2pPr indent="-228600" lvl="1" marL="914400" algn="l">
              <a:lnSpc>
                <a:spcPct val="120000"/>
              </a:lnSpc>
              <a:spcBef>
                <a:spcPts val="600"/>
              </a:spcBef>
              <a:spcAft>
                <a:spcPts val="0"/>
              </a:spcAft>
              <a:buSzPts val="1840"/>
              <a:buNone/>
              <a:defRPr b="1" sz="2000"/>
            </a:lvl2pPr>
            <a:lvl3pPr indent="-228600" lvl="2" marL="1371600" algn="l">
              <a:lnSpc>
                <a:spcPct val="120000"/>
              </a:lnSpc>
              <a:spcBef>
                <a:spcPts val="600"/>
              </a:spcBef>
              <a:spcAft>
                <a:spcPts val="0"/>
              </a:spcAft>
              <a:buSzPts val="1656"/>
              <a:buNone/>
              <a:defRPr b="1" sz="1800"/>
            </a:lvl3pPr>
            <a:lvl4pPr indent="-228600" lvl="3" marL="1828800" algn="l">
              <a:lnSpc>
                <a:spcPct val="120000"/>
              </a:lnSpc>
              <a:spcBef>
                <a:spcPts val="600"/>
              </a:spcBef>
              <a:spcAft>
                <a:spcPts val="0"/>
              </a:spcAft>
              <a:buSzPts val="1472"/>
              <a:buNone/>
              <a:defRPr b="1" sz="1600"/>
            </a:lvl4pPr>
            <a:lvl5pPr indent="-228600" lvl="4" marL="2286000" algn="l">
              <a:lnSpc>
                <a:spcPct val="120000"/>
              </a:lnSpc>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74" name="Google Shape;74;p38"/>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5" name="Google Shape;75;p38"/>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lnSpc>
                <a:spcPct val="120000"/>
              </a:lnSpc>
              <a:spcBef>
                <a:spcPts val="600"/>
              </a:spcBef>
              <a:spcAft>
                <a:spcPts val="0"/>
              </a:spcAft>
              <a:buSzPts val="1840"/>
              <a:buNone/>
              <a:defRPr b="1" sz="2000"/>
            </a:lvl2pPr>
            <a:lvl3pPr indent="-228600" lvl="2" marL="1371600" algn="l">
              <a:lnSpc>
                <a:spcPct val="120000"/>
              </a:lnSpc>
              <a:spcBef>
                <a:spcPts val="600"/>
              </a:spcBef>
              <a:spcAft>
                <a:spcPts val="0"/>
              </a:spcAft>
              <a:buSzPts val="1656"/>
              <a:buNone/>
              <a:defRPr b="1" sz="1800"/>
            </a:lvl3pPr>
            <a:lvl4pPr indent="-228600" lvl="3" marL="1828800" algn="l">
              <a:lnSpc>
                <a:spcPct val="120000"/>
              </a:lnSpc>
              <a:spcBef>
                <a:spcPts val="600"/>
              </a:spcBef>
              <a:spcAft>
                <a:spcPts val="0"/>
              </a:spcAft>
              <a:buSzPts val="1472"/>
              <a:buNone/>
              <a:defRPr b="1" sz="1600"/>
            </a:lvl4pPr>
            <a:lvl5pPr indent="-228600" lvl="4" marL="2286000" algn="l">
              <a:lnSpc>
                <a:spcPct val="120000"/>
              </a:lnSpc>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76" name="Google Shape;76;p38"/>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7" name="Google Shape;77;p3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39"/>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2700"/>
              <a:buFont typeface="Arial"/>
              <a:buNone/>
              <a:defRPr b="0" i="0" sz="27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30"/>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22072" lvl="0" marL="457200" marR="0" rtl="0" algn="l">
              <a:lnSpc>
                <a:spcPct val="120000"/>
              </a:lnSpc>
              <a:spcBef>
                <a:spcPts val="320"/>
              </a:spcBef>
              <a:spcAft>
                <a:spcPts val="0"/>
              </a:spcAft>
              <a:buClr>
                <a:schemeClr val="accent1"/>
              </a:buClr>
              <a:buSzPts val="1472"/>
              <a:buFont typeface="Noto Sans Symbols"/>
              <a:buChar char="◼"/>
              <a:defRPr b="0" i="0" sz="1600" u="none" cap="none" strike="noStrike">
                <a:solidFill>
                  <a:srgbClr val="FEFEFE"/>
                </a:solidFill>
                <a:latin typeface="Arial"/>
                <a:ea typeface="Arial"/>
                <a:cs typeface="Arial"/>
                <a:sym typeface="Arial"/>
              </a:defRPr>
            </a:lvl1pPr>
            <a:lvl2pPr indent="-310387" lvl="1" marL="914400" marR="0" rtl="0" algn="l">
              <a:lnSpc>
                <a:spcPct val="120000"/>
              </a:lnSpc>
              <a:spcBef>
                <a:spcPts val="600"/>
              </a:spcBef>
              <a:spcAft>
                <a:spcPts val="0"/>
              </a:spcAft>
              <a:buClr>
                <a:schemeClr val="accent1"/>
              </a:buClr>
              <a:buSzPts val="1288"/>
              <a:buFont typeface="Noto Sans Symbols"/>
              <a:buChar char="◼"/>
              <a:defRPr b="0" i="0" sz="1400" u="none" cap="none" strike="noStrike">
                <a:solidFill>
                  <a:srgbClr val="FEFEFE"/>
                </a:solidFill>
                <a:latin typeface="Arial"/>
                <a:ea typeface="Arial"/>
                <a:cs typeface="Arial"/>
                <a:sym typeface="Arial"/>
              </a:defRPr>
            </a:lvl2pPr>
            <a:lvl3pPr indent="-298703" lvl="2" marL="1371600" marR="0" rtl="0" algn="l">
              <a:lnSpc>
                <a:spcPct val="120000"/>
              </a:lnSpc>
              <a:spcBef>
                <a:spcPts val="600"/>
              </a:spcBef>
              <a:spcAft>
                <a:spcPts val="0"/>
              </a:spcAft>
              <a:buClr>
                <a:schemeClr val="accent1"/>
              </a:buClr>
              <a:buSzPts val="1104"/>
              <a:buFont typeface="Noto Sans Symbols"/>
              <a:buChar char="◼"/>
              <a:defRPr b="0" i="0" sz="1200" u="none" cap="none" strike="noStrike">
                <a:solidFill>
                  <a:srgbClr val="FEFEFE"/>
                </a:solidFill>
                <a:latin typeface="Arial"/>
                <a:ea typeface="Arial"/>
                <a:cs typeface="Arial"/>
                <a:sym typeface="Arial"/>
              </a:defRPr>
            </a:lvl3pPr>
            <a:lvl4pPr indent="-292861" lvl="3" marL="18288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FEFEFE"/>
                </a:solidFill>
                <a:latin typeface="Arial"/>
                <a:ea typeface="Arial"/>
                <a:cs typeface="Arial"/>
                <a:sym typeface="Arial"/>
              </a:defRPr>
            </a:lvl4pPr>
            <a:lvl5pPr indent="-292861" lvl="4" marL="22860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FEFEFE"/>
                </a:solidFill>
                <a:latin typeface="Arial"/>
                <a:ea typeface="Arial"/>
                <a:cs typeface="Arial"/>
                <a:sym typeface="Aria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Arial"/>
                <a:ea typeface="Arial"/>
                <a:cs typeface="Arial"/>
                <a:sym typeface="Aria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Arial"/>
                <a:ea typeface="Arial"/>
                <a:cs typeface="Arial"/>
                <a:sym typeface="Aria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Arial"/>
                <a:ea typeface="Arial"/>
                <a:cs typeface="Arial"/>
                <a:sym typeface="Aria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Arial"/>
                <a:ea typeface="Arial"/>
                <a:cs typeface="Arial"/>
                <a:sym typeface="Arial"/>
              </a:defRPr>
            </a:lvl9pPr>
          </a:lstStyle>
          <a:p/>
        </p:txBody>
      </p:sp>
      <p:sp>
        <p:nvSpPr>
          <p:cNvPr id="8" name="Google Shape;8;p3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3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3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FEFEFE"/>
                </a:solidFill>
                <a:latin typeface="Arial"/>
                <a:ea typeface="Arial"/>
                <a:cs typeface="Arial"/>
                <a:sym typeface="Arial"/>
              </a:defRPr>
            </a:lvl1pPr>
            <a:lvl2pPr indent="0" lvl="1" marL="0" marR="0" rtl="0" algn="r">
              <a:spcBef>
                <a:spcPts val="0"/>
              </a:spcBef>
              <a:buNone/>
              <a:defRPr b="0" i="0" sz="800" u="none" cap="none" strike="noStrike">
                <a:solidFill>
                  <a:srgbClr val="FEFEFE"/>
                </a:solidFill>
                <a:latin typeface="Arial"/>
                <a:ea typeface="Arial"/>
                <a:cs typeface="Arial"/>
                <a:sym typeface="Arial"/>
              </a:defRPr>
            </a:lvl2pPr>
            <a:lvl3pPr indent="0" lvl="2" marL="0" marR="0" rtl="0" algn="r">
              <a:spcBef>
                <a:spcPts val="0"/>
              </a:spcBef>
              <a:buNone/>
              <a:defRPr b="0" i="0" sz="800" u="none" cap="none" strike="noStrike">
                <a:solidFill>
                  <a:srgbClr val="FEFEFE"/>
                </a:solidFill>
                <a:latin typeface="Arial"/>
                <a:ea typeface="Arial"/>
                <a:cs typeface="Arial"/>
                <a:sym typeface="Arial"/>
              </a:defRPr>
            </a:lvl3pPr>
            <a:lvl4pPr indent="0" lvl="3" marL="0" marR="0" rtl="0" algn="r">
              <a:spcBef>
                <a:spcPts val="0"/>
              </a:spcBef>
              <a:buNone/>
              <a:defRPr b="0" i="0" sz="800" u="none" cap="none" strike="noStrike">
                <a:solidFill>
                  <a:srgbClr val="FEFEFE"/>
                </a:solidFill>
                <a:latin typeface="Arial"/>
                <a:ea typeface="Arial"/>
                <a:cs typeface="Arial"/>
                <a:sym typeface="Arial"/>
              </a:defRPr>
            </a:lvl4pPr>
            <a:lvl5pPr indent="0" lvl="4" marL="0" marR="0" rtl="0" algn="r">
              <a:spcBef>
                <a:spcPts val="0"/>
              </a:spcBef>
              <a:buNone/>
              <a:defRPr b="0" i="0" sz="800" u="none" cap="none" strike="noStrike">
                <a:solidFill>
                  <a:srgbClr val="FEFEFE"/>
                </a:solidFill>
                <a:latin typeface="Arial"/>
                <a:ea typeface="Arial"/>
                <a:cs typeface="Arial"/>
                <a:sym typeface="Arial"/>
              </a:defRPr>
            </a:lvl5pPr>
            <a:lvl6pPr indent="0" lvl="5" marL="0" marR="0" rtl="0" algn="r">
              <a:spcBef>
                <a:spcPts val="0"/>
              </a:spcBef>
              <a:buNone/>
              <a:defRPr b="0" i="0" sz="800" u="none" cap="none" strike="noStrike">
                <a:solidFill>
                  <a:srgbClr val="FEFEFE"/>
                </a:solidFill>
                <a:latin typeface="Arial"/>
                <a:ea typeface="Arial"/>
                <a:cs typeface="Arial"/>
                <a:sym typeface="Arial"/>
              </a:defRPr>
            </a:lvl6pPr>
            <a:lvl7pPr indent="0" lvl="6" marL="0" marR="0" rtl="0" algn="r">
              <a:spcBef>
                <a:spcPts val="0"/>
              </a:spcBef>
              <a:buNone/>
              <a:defRPr b="0" i="0" sz="800" u="none" cap="none" strike="noStrike">
                <a:solidFill>
                  <a:srgbClr val="FEFEFE"/>
                </a:solidFill>
                <a:latin typeface="Arial"/>
                <a:ea typeface="Arial"/>
                <a:cs typeface="Arial"/>
                <a:sym typeface="Arial"/>
              </a:defRPr>
            </a:lvl7pPr>
            <a:lvl8pPr indent="0" lvl="7" marL="0" marR="0" rtl="0" algn="r">
              <a:spcBef>
                <a:spcPts val="0"/>
              </a:spcBef>
              <a:buNone/>
              <a:defRPr b="0" i="0" sz="800" u="none" cap="none" strike="noStrike">
                <a:solidFill>
                  <a:srgbClr val="FEFEFE"/>
                </a:solidFill>
                <a:latin typeface="Arial"/>
                <a:ea typeface="Arial"/>
                <a:cs typeface="Arial"/>
                <a:sym typeface="Arial"/>
              </a:defRPr>
            </a:lvl8pPr>
            <a:lvl9pPr indent="0" lvl="8" marL="0" marR="0" rtl="0" algn="r">
              <a:spcBef>
                <a:spcPts val="0"/>
              </a:spcBef>
              <a:buNone/>
              <a:defRPr b="0" i="0" sz="800" u="none" cap="none" strike="noStrike">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30"/>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0"/>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0"/>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29"/>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2700"/>
              <a:buFont typeface="Arial"/>
              <a:buNone/>
              <a:defRPr b="0" i="0" sz="27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9" name="Google Shape;29;p29"/>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22072" lvl="0" marL="457200" marR="0" rtl="0" algn="l">
              <a:lnSpc>
                <a:spcPct val="120000"/>
              </a:lnSpc>
              <a:spcBef>
                <a:spcPts val="320"/>
              </a:spcBef>
              <a:spcAft>
                <a:spcPts val="0"/>
              </a:spcAft>
              <a:buClr>
                <a:schemeClr val="accent1"/>
              </a:buClr>
              <a:buSzPts val="1472"/>
              <a:buFont typeface="Noto Sans Symbols"/>
              <a:buChar char="◼"/>
              <a:defRPr b="0" i="0" sz="1600" u="none" cap="none" strike="noStrike">
                <a:solidFill>
                  <a:srgbClr val="3F3F3F"/>
                </a:solidFill>
                <a:latin typeface="Arial"/>
                <a:ea typeface="Arial"/>
                <a:cs typeface="Arial"/>
                <a:sym typeface="Arial"/>
              </a:defRPr>
            </a:lvl1pPr>
            <a:lvl2pPr indent="-310387" lvl="1" marL="914400" marR="0" rtl="0" algn="l">
              <a:lnSpc>
                <a:spcPct val="120000"/>
              </a:lnSpc>
              <a:spcBef>
                <a:spcPts val="600"/>
              </a:spcBef>
              <a:spcAft>
                <a:spcPts val="0"/>
              </a:spcAft>
              <a:buClr>
                <a:schemeClr val="accent1"/>
              </a:buClr>
              <a:buSzPts val="1288"/>
              <a:buFont typeface="Noto Sans Symbols"/>
              <a:buChar char="◼"/>
              <a:defRPr b="0" i="0" sz="1400" u="none" cap="none" strike="noStrike">
                <a:solidFill>
                  <a:srgbClr val="3F3F3F"/>
                </a:solidFill>
                <a:latin typeface="Arial"/>
                <a:ea typeface="Arial"/>
                <a:cs typeface="Arial"/>
                <a:sym typeface="Arial"/>
              </a:defRPr>
            </a:lvl2pPr>
            <a:lvl3pPr indent="-298703" lvl="2" marL="1371600" marR="0" rtl="0" algn="l">
              <a:lnSpc>
                <a:spcPct val="120000"/>
              </a:lnSpc>
              <a:spcBef>
                <a:spcPts val="600"/>
              </a:spcBef>
              <a:spcAft>
                <a:spcPts val="0"/>
              </a:spcAft>
              <a:buClr>
                <a:schemeClr val="accent1"/>
              </a:buClr>
              <a:buSzPts val="1104"/>
              <a:buFont typeface="Noto Sans Symbols"/>
              <a:buChar char="◼"/>
              <a:defRPr b="0" i="0" sz="1200" u="none" cap="none" strike="noStrike">
                <a:solidFill>
                  <a:srgbClr val="3F3F3F"/>
                </a:solidFill>
                <a:latin typeface="Arial"/>
                <a:ea typeface="Arial"/>
                <a:cs typeface="Arial"/>
                <a:sym typeface="Arial"/>
              </a:defRPr>
            </a:lvl3pPr>
            <a:lvl4pPr indent="-292861" lvl="3" marL="18288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3F3F3F"/>
                </a:solidFill>
                <a:latin typeface="Arial"/>
                <a:ea typeface="Arial"/>
                <a:cs typeface="Arial"/>
                <a:sym typeface="Arial"/>
              </a:defRPr>
            </a:lvl4pPr>
            <a:lvl5pPr indent="-292861" lvl="4" marL="22860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3F3F3F"/>
                </a:solidFill>
                <a:latin typeface="Arial"/>
                <a:ea typeface="Arial"/>
                <a:cs typeface="Arial"/>
                <a:sym typeface="Aria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Arial"/>
                <a:ea typeface="Arial"/>
                <a:cs typeface="Arial"/>
                <a:sym typeface="Aria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Arial"/>
                <a:ea typeface="Arial"/>
                <a:cs typeface="Arial"/>
                <a:sym typeface="Aria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Arial"/>
                <a:ea typeface="Arial"/>
                <a:cs typeface="Arial"/>
                <a:sym typeface="Aria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Arial"/>
                <a:ea typeface="Arial"/>
                <a:cs typeface="Arial"/>
                <a:sym typeface="Arial"/>
              </a:defRPr>
            </a:lvl9pPr>
          </a:lstStyle>
          <a:p/>
        </p:txBody>
      </p:sp>
      <p:sp>
        <p:nvSpPr>
          <p:cNvPr id="30" name="Google Shape;30;p2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2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2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3F3F3F"/>
                </a:solidFill>
                <a:latin typeface="Arial"/>
                <a:ea typeface="Arial"/>
                <a:cs typeface="Arial"/>
                <a:sym typeface="Arial"/>
              </a:defRPr>
            </a:lvl1pPr>
            <a:lvl2pPr indent="0" lvl="1" marL="0" marR="0" rtl="0" algn="r">
              <a:spcBef>
                <a:spcPts val="0"/>
              </a:spcBef>
              <a:buNone/>
              <a:defRPr b="0" i="0" sz="800" u="none" cap="none" strike="noStrike">
                <a:solidFill>
                  <a:srgbClr val="3F3F3F"/>
                </a:solidFill>
                <a:latin typeface="Arial"/>
                <a:ea typeface="Arial"/>
                <a:cs typeface="Arial"/>
                <a:sym typeface="Arial"/>
              </a:defRPr>
            </a:lvl2pPr>
            <a:lvl3pPr indent="0" lvl="2" marL="0" marR="0" rtl="0" algn="r">
              <a:spcBef>
                <a:spcPts val="0"/>
              </a:spcBef>
              <a:buNone/>
              <a:defRPr b="0" i="0" sz="800" u="none" cap="none" strike="noStrike">
                <a:solidFill>
                  <a:srgbClr val="3F3F3F"/>
                </a:solidFill>
                <a:latin typeface="Arial"/>
                <a:ea typeface="Arial"/>
                <a:cs typeface="Arial"/>
                <a:sym typeface="Arial"/>
              </a:defRPr>
            </a:lvl3pPr>
            <a:lvl4pPr indent="0" lvl="3" marL="0" marR="0" rtl="0" algn="r">
              <a:spcBef>
                <a:spcPts val="0"/>
              </a:spcBef>
              <a:buNone/>
              <a:defRPr b="0" i="0" sz="800" u="none" cap="none" strike="noStrike">
                <a:solidFill>
                  <a:srgbClr val="3F3F3F"/>
                </a:solidFill>
                <a:latin typeface="Arial"/>
                <a:ea typeface="Arial"/>
                <a:cs typeface="Arial"/>
                <a:sym typeface="Arial"/>
              </a:defRPr>
            </a:lvl4pPr>
            <a:lvl5pPr indent="0" lvl="4" marL="0" marR="0" rtl="0" algn="r">
              <a:spcBef>
                <a:spcPts val="0"/>
              </a:spcBef>
              <a:buNone/>
              <a:defRPr b="0" i="0" sz="800" u="none" cap="none" strike="noStrike">
                <a:solidFill>
                  <a:srgbClr val="3F3F3F"/>
                </a:solidFill>
                <a:latin typeface="Arial"/>
                <a:ea typeface="Arial"/>
                <a:cs typeface="Arial"/>
                <a:sym typeface="Arial"/>
              </a:defRPr>
            </a:lvl5pPr>
            <a:lvl6pPr indent="0" lvl="5" marL="0" marR="0" rtl="0" algn="r">
              <a:spcBef>
                <a:spcPts val="0"/>
              </a:spcBef>
              <a:buNone/>
              <a:defRPr b="0" i="0" sz="800" u="none" cap="none" strike="noStrike">
                <a:solidFill>
                  <a:srgbClr val="3F3F3F"/>
                </a:solidFill>
                <a:latin typeface="Arial"/>
                <a:ea typeface="Arial"/>
                <a:cs typeface="Arial"/>
                <a:sym typeface="Arial"/>
              </a:defRPr>
            </a:lvl6pPr>
            <a:lvl7pPr indent="0" lvl="6" marL="0" marR="0" rtl="0" algn="r">
              <a:spcBef>
                <a:spcPts val="0"/>
              </a:spcBef>
              <a:buNone/>
              <a:defRPr b="0" i="0" sz="800" u="none" cap="none" strike="noStrike">
                <a:solidFill>
                  <a:srgbClr val="3F3F3F"/>
                </a:solidFill>
                <a:latin typeface="Arial"/>
                <a:ea typeface="Arial"/>
                <a:cs typeface="Arial"/>
                <a:sym typeface="Arial"/>
              </a:defRPr>
            </a:lvl7pPr>
            <a:lvl8pPr indent="0" lvl="7" marL="0" marR="0" rtl="0" algn="r">
              <a:spcBef>
                <a:spcPts val="0"/>
              </a:spcBef>
              <a:buNone/>
              <a:defRPr b="0" i="0" sz="800" u="none" cap="none" strike="noStrike">
                <a:solidFill>
                  <a:srgbClr val="3F3F3F"/>
                </a:solidFill>
                <a:latin typeface="Arial"/>
                <a:ea typeface="Arial"/>
                <a:cs typeface="Arial"/>
                <a:sym typeface="Arial"/>
              </a:defRPr>
            </a:lvl8pPr>
            <a:lvl9pPr indent="0" lvl="8" marL="0" marR="0" rtl="0" algn="r">
              <a:spcBef>
                <a:spcPts val="0"/>
              </a:spcBef>
              <a:buNone/>
              <a:defRPr b="0" i="0" sz="800" u="none" cap="none" strike="noStrike">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9"/>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9"/>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9"/>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ivypanda.com/essays/" TargetMode="External"/><Relationship Id="rId4" Type="http://schemas.openxmlformats.org/officeDocument/2006/relationships/hyperlink" Target="https://writer.com/product/api/" TargetMode="External"/><Relationship Id="rId10" Type="http://schemas.openxmlformats.org/officeDocument/2006/relationships/hyperlink" Target="https://datatofish.com/confusion-matrix-python/" TargetMode="External"/><Relationship Id="rId9" Type="http://schemas.openxmlformats.org/officeDocument/2006/relationships/hyperlink" Target="https://ivypanda.com/essays/" TargetMode="External"/><Relationship Id="rId5" Type="http://schemas.openxmlformats.org/officeDocument/2006/relationships/hyperlink" Target="https://crossplag.com/ai-content-detector/" TargetMode="External"/><Relationship Id="rId6" Type="http://schemas.openxmlformats.org/officeDocument/2006/relationships/hyperlink" Target="https://www.zerogpt.com/" TargetMode="External"/><Relationship Id="rId7" Type="http://schemas.openxmlformats.org/officeDocument/2006/relationships/hyperlink" Target="https://sapling.ai/ai-content-detector" TargetMode="External"/><Relationship Id="rId8" Type="http://schemas.openxmlformats.org/officeDocument/2006/relationships/hyperlink" Target="https://www.selenium.dev/documentation/webdriv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5" name="Shape 115"/>
        <p:cNvGrpSpPr/>
        <p:nvPr/>
      </p:nvGrpSpPr>
      <p:grpSpPr>
        <a:xfrm>
          <a:off x="0" y="0"/>
          <a:ext cx="0" cy="0"/>
          <a:chOff x="0" y="0"/>
          <a:chExt cx="0" cy="0"/>
        </a:xfrm>
      </p:grpSpPr>
      <p:sp>
        <p:nvSpPr>
          <p:cNvPr id="116" name="Google Shape;116;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17" name="Google Shape;117;p1"/>
          <p:cNvSpPr/>
          <p:nvPr/>
        </p:nvSpPr>
        <p:spPr>
          <a:xfrm>
            <a:off x="0" y="0"/>
            <a:ext cx="1219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txBox="1"/>
          <p:nvPr>
            <p:ph type="ctrTitle"/>
          </p:nvPr>
        </p:nvSpPr>
        <p:spPr>
          <a:xfrm>
            <a:off x="581192" y="1009398"/>
            <a:ext cx="6823988" cy="345341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4700"/>
              <a:buFont typeface="Arial"/>
              <a:buNone/>
            </a:pPr>
            <a:r>
              <a:rPr lang="en-US" sz="4700">
                <a:solidFill>
                  <a:schemeClr val="lt1"/>
                </a:solidFill>
              </a:rPr>
              <a:t>ANALYZING THE ACCURACY OF AI DETECTORS WITH CHATGPT: FINDING THE BEST SOLUTIONS</a:t>
            </a:r>
            <a:endParaRPr/>
          </a:p>
        </p:txBody>
      </p:sp>
      <p:sp>
        <p:nvSpPr>
          <p:cNvPr id="119" name="Google Shape;119;p1"/>
          <p:cNvSpPr txBox="1"/>
          <p:nvPr>
            <p:ph idx="1" type="subTitle"/>
          </p:nvPr>
        </p:nvSpPr>
        <p:spPr>
          <a:xfrm>
            <a:off x="581191" y="4572000"/>
            <a:ext cx="6823988" cy="102358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56"/>
              <a:buNone/>
            </a:pPr>
            <a:r>
              <a:rPr lang="en-US" sz="1800">
                <a:solidFill>
                  <a:schemeClr val="lt1"/>
                </a:solidFill>
              </a:rPr>
              <a:t>BY</a:t>
            </a:r>
            <a:endParaRPr/>
          </a:p>
          <a:p>
            <a:pPr indent="0" lvl="0" marL="0" rtl="0" algn="l">
              <a:lnSpc>
                <a:spcPct val="110000"/>
              </a:lnSpc>
              <a:spcBef>
                <a:spcPts val="960"/>
              </a:spcBef>
              <a:spcAft>
                <a:spcPts val="0"/>
              </a:spcAft>
              <a:buSzPts val="1656"/>
              <a:buNone/>
            </a:pPr>
            <a:r>
              <a:rPr lang="en-US" sz="1800">
                <a:solidFill>
                  <a:schemeClr val="lt1"/>
                </a:solidFill>
              </a:rPr>
              <a:t>STEVEN CARTWRIGHT, RYAN DEMOLINA, AND IAN DELANO</a:t>
            </a:r>
            <a:endParaRPr/>
          </a:p>
        </p:txBody>
      </p:sp>
      <p:sp>
        <p:nvSpPr>
          <p:cNvPr id="120" name="Google Shape;120;p1"/>
          <p:cNvSpPr/>
          <p:nvPr/>
        </p:nvSpPr>
        <p:spPr>
          <a:xfrm>
            <a:off x="638619" y="457200"/>
            <a:ext cx="6766560" cy="91439"/>
          </a:xfrm>
          <a:prstGeom prst="rect">
            <a:avLst/>
          </a:prstGeom>
          <a:solidFill>
            <a:schemeClr val="lt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p&#10;&#10;Description automatically generated" id="121" name="Google Shape;121;p1"/>
          <p:cNvPicPr preferRelativeResize="0"/>
          <p:nvPr/>
        </p:nvPicPr>
        <p:blipFill rotWithShape="1">
          <a:blip r:embed="rId3">
            <a:alphaModFix/>
          </a:blip>
          <a:srcRect b="-1" l="28691" r="32316" t="0"/>
          <a:stretch/>
        </p:blipFill>
        <p:spPr>
          <a:xfrm>
            <a:off x="8140428" y="10"/>
            <a:ext cx="4051572" cy="6857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sp>
        <p:nvSpPr>
          <p:cNvPr id="224" name="Google Shape;224;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5" name="Google Shape;225;p12"/>
          <p:cNvSpPr/>
          <p:nvPr/>
        </p:nvSpPr>
        <p:spPr>
          <a:xfrm>
            <a:off x="447234" y="3381040"/>
            <a:ext cx="11301900" cy="951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447225" y="3521426"/>
            <a:ext cx="11303700" cy="28755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txBox="1"/>
          <p:nvPr>
            <p:ph type="title"/>
          </p:nvPr>
        </p:nvSpPr>
        <p:spPr>
          <a:xfrm>
            <a:off x="679600" y="4063592"/>
            <a:ext cx="3353400" cy="1607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DAVINCI GENERATION THROUGH OPENAI API</a:t>
            </a:r>
            <a:endParaRPr/>
          </a:p>
        </p:txBody>
      </p:sp>
      <p:sp>
        <p:nvSpPr>
          <p:cNvPr id="228" name="Google Shape;228;p12"/>
          <p:cNvSpPr txBox="1"/>
          <p:nvPr>
            <p:ph idx="1" type="body"/>
          </p:nvPr>
        </p:nvSpPr>
        <p:spPr>
          <a:xfrm>
            <a:off x="4271491" y="4063592"/>
            <a:ext cx="7240800" cy="1607100"/>
          </a:xfrm>
          <a:prstGeom prst="rect">
            <a:avLst/>
          </a:prstGeom>
          <a:noFill/>
          <a:ln>
            <a:noFill/>
          </a:ln>
        </p:spPr>
        <p:txBody>
          <a:bodyPr anchorCtr="0" anchor="ctr" bIns="45700" lIns="91425" spcFirstLastPara="1" rIns="91425" wrap="square" tIns="45700">
            <a:noAutofit/>
          </a:bodyPr>
          <a:lstStyle/>
          <a:p>
            <a:pPr indent="-367722" lvl="0" marL="306000" rtl="0" algn="l">
              <a:lnSpc>
                <a:spcPct val="110000"/>
              </a:lnSpc>
              <a:spcBef>
                <a:spcPts val="0"/>
              </a:spcBef>
              <a:spcAft>
                <a:spcPts val="0"/>
              </a:spcAft>
              <a:buSzPts val="1800"/>
              <a:buChar char="◼"/>
            </a:pPr>
            <a:r>
              <a:rPr lang="en-US" sz="1800">
                <a:solidFill>
                  <a:srgbClr val="FFFFFF"/>
                </a:solidFill>
              </a:rPr>
              <a:t>- Utilize OpenAI’s API to generate essays</a:t>
            </a:r>
            <a:endParaRPr sz="1800"/>
          </a:p>
          <a:p>
            <a:pPr indent="-367722" lvl="0" marL="306000" rtl="0" algn="l">
              <a:lnSpc>
                <a:spcPct val="110000"/>
              </a:lnSpc>
              <a:spcBef>
                <a:spcPts val="780"/>
              </a:spcBef>
              <a:spcAft>
                <a:spcPts val="0"/>
              </a:spcAft>
              <a:buSzPts val="1800"/>
              <a:buChar char="◼"/>
            </a:pPr>
            <a:r>
              <a:rPr lang="en-US" sz="1800">
                <a:solidFill>
                  <a:srgbClr val="FFFFFF"/>
                </a:solidFill>
              </a:rPr>
              <a:t>- Uses OpenAI's Davinci model</a:t>
            </a:r>
            <a:endParaRPr sz="1800"/>
          </a:p>
          <a:p>
            <a:pPr indent="-367722" lvl="0" marL="306000" rtl="0" algn="l">
              <a:lnSpc>
                <a:spcPct val="110000"/>
              </a:lnSpc>
              <a:spcBef>
                <a:spcPts val="780"/>
              </a:spcBef>
              <a:spcAft>
                <a:spcPts val="0"/>
              </a:spcAft>
              <a:buSzPts val="1800"/>
              <a:buChar char="◼"/>
            </a:pPr>
            <a:r>
              <a:rPr lang="en-US" sz="1800">
                <a:solidFill>
                  <a:srgbClr val="FFFFFF"/>
                </a:solidFill>
              </a:rPr>
              <a:t>- Takes a title and tone as input</a:t>
            </a:r>
            <a:endParaRPr sz="1800"/>
          </a:p>
          <a:p>
            <a:pPr indent="-367722" lvl="0" marL="306000" rtl="0" algn="l">
              <a:lnSpc>
                <a:spcPct val="110000"/>
              </a:lnSpc>
              <a:spcBef>
                <a:spcPts val="780"/>
              </a:spcBef>
              <a:spcAft>
                <a:spcPts val="0"/>
              </a:spcAft>
              <a:buSzPts val="1800"/>
              <a:buChar char="◼"/>
            </a:pPr>
            <a:r>
              <a:rPr lang="en-US" sz="1800">
                <a:solidFill>
                  <a:srgbClr val="FFFFFF"/>
                </a:solidFill>
              </a:rPr>
              <a:t>- Generates a paragraph about the title</a:t>
            </a:r>
            <a:endParaRPr sz="1800"/>
          </a:p>
          <a:p>
            <a:pPr indent="-367722" lvl="0" marL="306000" rtl="0" algn="l">
              <a:lnSpc>
                <a:spcPct val="110000"/>
              </a:lnSpc>
              <a:spcBef>
                <a:spcPts val="780"/>
              </a:spcBef>
              <a:spcAft>
                <a:spcPts val="0"/>
              </a:spcAft>
              <a:buSzPts val="1800"/>
              <a:buChar char="◼"/>
            </a:pPr>
            <a:r>
              <a:rPr lang="en-US" sz="1800">
                <a:solidFill>
                  <a:srgbClr val="FFFFFF"/>
                </a:solidFill>
              </a:rPr>
              <a:t>- Outputs the generated essay</a:t>
            </a:r>
            <a:endParaRPr sz="1800"/>
          </a:p>
        </p:txBody>
      </p:sp>
      <p:pic>
        <p:nvPicPr>
          <p:cNvPr id="229" name="Google Shape;229;p12"/>
          <p:cNvPicPr preferRelativeResize="0"/>
          <p:nvPr/>
        </p:nvPicPr>
        <p:blipFill>
          <a:blip r:embed="rId3">
            <a:alphaModFix/>
          </a:blip>
          <a:stretch>
            <a:fillRect/>
          </a:stretch>
        </p:blipFill>
        <p:spPr>
          <a:xfrm>
            <a:off x="793613" y="1219338"/>
            <a:ext cx="10610850" cy="1495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4"/>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4"/>
          <p:cNvSpPr txBox="1"/>
          <p:nvPr/>
        </p:nvSpPr>
        <p:spPr>
          <a:xfrm>
            <a:off x="518917" y="160287"/>
            <a:ext cx="6309003" cy="10138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2"/>
              </a:buClr>
              <a:buSzPts val="2700"/>
              <a:buFont typeface="Arial"/>
              <a:buNone/>
            </a:pPr>
            <a:r>
              <a:rPr b="0" lang="en-US" sz="2700" cap="none">
                <a:solidFill>
                  <a:schemeClr val="dk2"/>
                </a:solidFill>
                <a:latin typeface="Arial"/>
                <a:ea typeface="Arial"/>
                <a:cs typeface="Arial"/>
                <a:sym typeface="Arial"/>
              </a:rPr>
              <a:t>RESULTS</a:t>
            </a:r>
            <a:endParaRPr/>
          </a:p>
        </p:txBody>
      </p:sp>
      <p:pic>
        <p:nvPicPr>
          <p:cNvPr id="239" name="Google Shape;239;p14"/>
          <p:cNvPicPr preferRelativeResize="0"/>
          <p:nvPr/>
        </p:nvPicPr>
        <p:blipFill>
          <a:blip r:embed="rId3">
            <a:alphaModFix/>
          </a:blip>
          <a:stretch>
            <a:fillRect/>
          </a:stretch>
        </p:blipFill>
        <p:spPr>
          <a:xfrm>
            <a:off x="600075" y="1328300"/>
            <a:ext cx="8421850" cy="5065475"/>
          </a:xfrm>
          <a:prstGeom prst="rect">
            <a:avLst/>
          </a:prstGeom>
          <a:noFill/>
          <a:ln>
            <a:noFill/>
          </a:ln>
        </p:spPr>
      </p:pic>
      <p:sp>
        <p:nvSpPr>
          <p:cNvPr id="240" name="Google Shape;240;p14"/>
          <p:cNvSpPr/>
          <p:nvPr/>
        </p:nvSpPr>
        <p:spPr>
          <a:xfrm>
            <a:off x="1317875" y="2720575"/>
            <a:ext cx="594000" cy="138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204750" y="4516375"/>
            <a:ext cx="707100" cy="138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3123425" y="2720575"/>
            <a:ext cx="707100" cy="138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3123425" y="4516375"/>
            <a:ext cx="707100" cy="138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15"/>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15"/>
          <p:cNvSpPr/>
          <p:nvPr/>
        </p:nvSpPr>
        <p:spPr>
          <a:xfrm>
            <a:off x="446534" y="455422"/>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4244341"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446525" y="4516374"/>
            <a:ext cx="11296800" cy="18741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txBox="1"/>
          <p:nvPr>
            <p:ph type="title"/>
          </p:nvPr>
        </p:nvSpPr>
        <p:spPr>
          <a:xfrm>
            <a:off x="619682" y="4590777"/>
            <a:ext cx="10947600" cy="1155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Arial"/>
              <a:buNone/>
            </a:pPr>
            <a:r>
              <a:rPr lang="en-US" sz="3600">
                <a:solidFill>
                  <a:srgbClr val="FFFFFF"/>
                </a:solidFill>
              </a:rPr>
              <a:t>SCORES OF HUMAN WRITTEN ESSAYS</a:t>
            </a:r>
            <a:endParaRPr/>
          </a:p>
        </p:txBody>
      </p:sp>
      <p:pic>
        <p:nvPicPr>
          <p:cNvPr id="258" name="Google Shape;258;p15"/>
          <p:cNvPicPr preferRelativeResize="0"/>
          <p:nvPr/>
        </p:nvPicPr>
        <p:blipFill>
          <a:blip r:embed="rId3">
            <a:alphaModFix/>
          </a:blip>
          <a:stretch>
            <a:fillRect/>
          </a:stretch>
        </p:blipFill>
        <p:spPr>
          <a:xfrm>
            <a:off x="1085850" y="647700"/>
            <a:ext cx="10325100" cy="386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3c6939ef1a_0_33"/>
          <p:cNvSpPr txBox="1"/>
          <p:nvPr>
            <p:ph type="title"/>
          </p:nvPr>
        </p:nvSpPr>
        <p:spPr>
          <a:xfrm>
            <a:off x="581192" y="702156"/>
            <a:ext cx="11029500" cy="1188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3900"/>
              <a:t>DISPLAY AND INTERPRETATION OF RESULTS</a:t>
            </a:r>
            <a:endParaRPr sz="3900"/>
          </a:p>
        </p:txBody>
      </p:sp>
      <p:sp>
        <p:nvSpPr>
          <p:cNvPr id="264" name="Google Shape;264;g23c6939ef1a_0_33"/>
          <p:cNvSpPr txBox="1"/>
          <p:nvPr>
            <p:ph idx="1" type="body"/>
          </p:nvPr>
        </p:nvSpPr>
        <p:spPr>
          <a:xfrm>
            <a:off x="581192" y="2340864"/>
            <a:ext cx="11029500" cy="36345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At this point, we have two csv files: One of the results of human generated essays, and one of the results of AI generated essays</a:t>
            </a:r>
            <a:endParaRPr/>
          </a:p>
          <a:p>
            <a:pPr indent="-333756" lvl="0" marL="457200" rtl="0" algn="l">
              <a:spcBef>
                <a:spcPts val="0"/>
              </a:spcBef>
              <a:spcAft>
                <a:spcPts val="0"/>
              </a:spcAft>
              <a:buSzPts val="1656"/>
              <a:buChar char="◼"/>
            </a:pPr>
            <a:r>
              <a:rPr lang="en-US"/>
              <a:t>Now, we need to display these results graphically so they can be interpreted</a:t>
            </a:r>
            <a:endParaRPr/>
          </a:p>
          <a:p>
            <a:pPr indent="-333756" lvl="0" marL="457200" rtl="0" algn="l">
              <a:spcBef>
                <a:spcPts val="0"/>
              </a:spcBef>
              <a:spcAft>
                <a:spcPts val="0"/>
              </a:spcAft>
              <a:buSzPts val="1656"/>
              <a:buChar char="◼"/>
            </a:pPr>
            <a:r>
              <a:rPr lang="en-US"/>
              <a:t>In order to do this, we created an interactive graphing program to generate any graph the user desires with our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sp>
        <p:nvSpPr>
          <p:cNvPr id="269" name="Google Shape;269;p16"/>
          <p:cNvSpPr/>
          <p:nvPr/>
        </p:nvSpPr>
        <p:spPr>
          <a:xfrm>
            <a:off x="4530517" y="-460"/>
            <a:ext cx="9144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16"/>
          <p:cNvSpPr/>
          <p:nvPr/>
        </p:nvSpPr>
        <p:spPr>
          <a:xfrm>
            <a:off x="-139" y="2560620"/>
            <a:ext cx="4581144" cy="91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4620506" y="0"/>
            <a:ext cx="7571045" cy="68580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txBox="1"/>
          <p:nvPr>
            <p:ph type="title"/>
          </p:nvPr>
        </p:nvSpPr>
        <p:spPr>
          <a:xfrm>
            <a:off x="5204707" y="457280"/>
            <a:ext cx="6400367" cy="14313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GRAPH RESULTS METHOD</a:t>
            </a:r>
            <a:endParaRPr/>
          </a:p>
        </p:txBody>
      </p:sp>
      <p:sp>
        <p:nvSpPr>
          <p:cNvPr id="273" name="Google Shape;273;p16"/>
          <p:cNvSpPr txBox="1"/>
          <p:nvPr>
            <p:ph idx="1" type="body"/>
          </p:nvPr>
        </p:nvSpPr>
        <p:spPr>
          <a:xfrm>
            <a:off x="5207590" y="2194527"/>
            <a:ext cx="6397545" cy="4061676"/>
          </a:xfrm>
          <a:prstGeom prst="rect">
            <a:avLst/>
          </a:prstGeom>
          <a:noFill/>
          <a:ln>
            <a:noFill/>
          </a:ln>
        </p:spPr>
        <p:txBody>
          <a:bodyPr anchorCtr="0" anchor="ctr" bIns="45700" lIns="91425" spcFirstLastPara="1" rIns="91425" wrap="square" tIns="45700">
            <a:normAutofit/>
          </a:bodyPr>
          <a:lstStyle/>
          <a:p>
            <a:pPr indent="-378206" lvl="0" marL="457200" rtl="0" algn="l">
              <a:lnSpc>
                <a:spcPct val="110000"/>
              </a:lnSpc>
              <a:spcBef>
                <a:spcPts val="840"/>
              </a:spcBef>
              <a:spcAft>
                <a:spcPts val="0"/>
              </a:spcAft>
              <a:buSzPts val="2356"/>
              <a:buChar char="◼"/>
            </a:pPr>
            <a:r>
              <a:rPr lang="en-US" sz="2300"/>
              <a:t>This method creates unique graphs based on the type of generation (AI or human), category to analyze by (topic, title, tone, checker), and type of analysis to do (mean, standard deviation)</a:t>
            </a:r>
            <a:endParaRPr sz="2300"/>
          </a:p>
        </p:txBody>
      </p:sp>
      <p:sp>
        <p:nvSpPr>
          <p:cNvPr id="274" name="Google Shape;274;p16"/>
          <p:cNvSpPr/>
          <p:nvPr/>
        </p:nvSpPr>
        <p:spPr>
          <a:xfrm>
            <a:off x="-45729" y="5883975"/>
            <a:ext cx="4570760" cy="1783517"/>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16"/>
          <p:cNvSpPr/>
          <p:nvPr/>
        </p:nvSpPr>
        <p:spPr>
          <a:xfrm>
            <a:off x="-139" y="0"/>
            <a:ext cx="4530656" cy="1223118"/>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16"/>
          <p:cNvSpPr/>
          <p:nvPr/>
        </p:nvSpPr>
        <p:spPr>
          <a:xfrm>
            <a:off x="-25462" y="5001925"/>
            <a:ext cx="4581300" cy="9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7F7F7"/>
              </a:solidFill>
            </a:endParaRPr>
          </a:p>
        </p:txBody>
      </p:sp>
      <p:sp>
        <p:nvSpPr>
          <p:cNvPr id="277" name="Google Shape;277;p16"/>
          <p:cNvSpPr/>
          <p:nvPr/>
        </p:nvSpPr>
        <p:spPr>
          <a:xfrm>
            <a:off x="2650" y="1026625"/>
            <a:ext cx="4581300" cy="448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16"/>
          <p:cNvPicPr preferRelativeResize="0"/>
          <p:nvPr/>
        </p:nvPicPr>
        <p:blipFill rotWithShape="1">
          <a:blip r:embed="rId3">
            <a:alphaModFix/>
          </a:blip>
          <a:srcRect b="0" l="20510" r="34784" t="3901"/>
          <a:stretch/>
        </p:blipFill>
        <p:spPr>
          <a:xfrm>
            <a:off x="103850" y="78675"/>
            <a:ext cx="4378901" cy="5294600"/>
          </a:xfrm>
          <a:prstGeom prst="rect">
            <a:avLst/>
          </a:prstGeom>
          <a:noFill/>
          <a:ln>
            <a:noFill/>
          </a:ln>
        </p:spPr>
      </p:pic>
      <p:pic>
        <p:nvPicPr>
          <p:cNvPr id="279" name="Google Shape;279;p16"/>
          <p:cNvPicPr preferRelativeResize="0"/>
          <p:nvPr/>
        </p:nvPicPr>
        <p:blipFill rotWithShape="1">
          <a:blip r:embed="rId4">
            <a:alphaModFix/>
          </a:blip>
          <a:srcRect b="16425" l="18469" r="37165" t="55544"/>
          <a:stretch/>
        </p:blipFill>
        <p:spPr>
          <a:xfrm>
            <a:off x="100975" y="5221475"/>
            <a:ext cx="4378901" cy="155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sp>
        <p:nvSpPr>
          <p:cNvPr id="284" name="Google Shape;284;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18"/>
          <p:cNvSpPr/>
          <p:nvPr/>
        </p:nvSpPr>
        <p:spPr>
          <a:xfrm>
            <a:off x="447234" y="4219240"/>
            <a:ext cx="11301984"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447234" y="4359623"/>
            <a:ext cx="11303626" cy="2051143"/>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txBox="1"/>
          <p:nvPr>
            <p:ph type="title"/>
          </p:nvPr>
        </p:nvSpPr>
        <p:spPr>
          <a:xfrm>
            <a:off x="679600" y="4596992"/>
            <a:ext cx="3353432" cy="1607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GRAPH COMPARISON</a:t>
            </a:r>
            <a:endParaRPr/>
          </a:p>
        </p:txBody>
      </p:sp>
      <p:sp>
        <p:nvSpPr>
          <p:cNvPr id="288" name="Google Shape;288;p18"/>
          <p:cNvSpPr txBox="1"/>
          <p:nvPr>
            <p:ph idx="1" type="body"/>
          </p:nvPr>
        </p:nvSpPr>
        <p:spPr>
          <a:xfrm>
            <a:off x="4033025" y="4417400"/>
            <a:ext cx="7578900" cy="1993500"/>
          </a:xfrm>
          <a:prstGeom prst="rect">
            <a:avLst/>
          </a:prstGeom>
          <a:noFill/>
          <a:ln>
            <a:noFill/>
          </a:ln>
        </p:spPr>
        <p:txBody>
          <a:bodyPr anchorCtr="0" anchor="ctr" bIns="45700" lIns="91425" spcFirstLastPara="1" rIns="91425" wrap="square" tIns="45700">
            <a:normAutofit/>
          </a:bodyPr>
          <a:lstStyle/>
          <a:p>
            <a:pPr indent="-355600" lvl="0" marL="457200" rtl="0" algn="l">
              <a:lnSpc>
                <a:spcPct val="110000"/>
              </a:lnSpc>
              <a:spcBef>
                <a:spcPts val="720"/>
              </a:spcBef>
              <a:spcAft>
                <a:spcPts val="0"/>
              </a:spcAft>
              <a:buClr>
                <a:srgbClr val="FFFFFF"/>
              </a:buClr>
              <a:buSzPts val="2000"/>
              <a:buChar char="◼"/>
            </a:pPr>
            <a:r>
              <a:rPr lang="en-US" sz="2000">
                <a:solidFill>
                  <a:srgbClr val="FFFFFF"/>
                </a:solidFill>
              </a:rPr>
              <a:t>This method creates a graph to compare the mean scores of each checker for AI and human content. This is a great graph to analyze overall effectiveness of each checker.</a:t>
            </a:r>
            <a:endParaRPr sz="2000"/>
          </a:p>
        </p:txBody>
      </p:sp>
      <p:pic>
        <p:nvPicPr>
          <p:cNvPr id="289" name="Google Shape;289;p18"/>
          <p:cNvPicPr preferRelativeResize="0"/>
          <p:nvPr/>
        </p:nvPicPr>
        <p:blipFill rotWithShape="1">
          <a:blip r:embed="rId3">
            <a:alphaModFix/>
          </a:blip>
          <a:srcRect b="21449" l="18004" r="21660" t="29858"/>
          <a:stretch/>
        </p:blipFill>
        <p:spPr>
          <a:xfrm>
            <a:off x="1875450" y="339275"/>
            <a:ext cx="8447174" cy="383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3" name="Shape 293"/>
        <p:cNvGrpSpPr/>
        <p:nvPr/>
      </p:nvGrpSpPr>
      <p:grpSpPr>
        <a:xfrm>
          <a:off x="0" y="0"/>
          <a:ext cx="0" cy="0"/>
          <a:chOff x="0" y="0"/>
          <a:chExt cx="0" cy="0"/>
        </a:xfrm>
      </p:grpSpPr>
      <p:sp>
        <p:nvSpPr>
          <p:cNvPr id="294" name="Google Shape;294;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19"/>
          <p:cNvSpPr/>
          <p:nvPr/>
        </p:nvSpPr>
        <p:spPr>
          <a:xfrm>
            <a:off x="6667029" y="457200"/>
            <a:ext cx="5010912" cy="9144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6667791" y="601200"/>
            <a:ext cx="5009388" cy="578936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txBox="1"/>
          <p:nvPr>
            <p:ph type="title"/>
          </p:nvPr>
        </p:nvSpPr>
        <p:spPr>
          <a:xfrm>
            <a:off x="6873606" y="938022"/>
            <a:ext cx="4597758" cy="11887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GRAPH SCORE DISTRIBUTION</a:t>
            </a:r>
            <a:endParaRPr/>
          </a:p>
        </p:txBody>
      </p:sp>
      <p:sp>
        <p:nvSpPr>
          <p:cNvPr id="298" name="Google Shape;298;p19"/>
          <p:cNvSpPr txBox="1"/>
          <p:nvPr>
            <p:ph idx="1" type="body"/>
          </p:nvPr>
        </p:nvSpPr>
        <p:spPr>
          <a:xfrm>
            <a:off x="6873606" y="2340864"/>
            <a:ext cx="4597758" cy="3793237"/>
          </a:xfrm>
          <a:prstGeom prst="rect">
            <a:avLst/>
          </a:prstGeom>
          <a:noFill/>
          <a:ln>
            <a:noFill/>
          </a:ln>
        </p:spPr>
        <p:txBody>
          <a:bodyPr anchorCtr="0" anchor="ctr" bIns="45700" lIns="91425" spcFirstLastPara="1" rIns="91425" wrap="square" tIns="45700">
            <a:noAutofit/>
          </a:bodyPr>
          <a:lstStyle/>
          <a:p>
            <a:pPr indent="-318700" lvl="0" marL="306000" rtl="0" algn="l">
              <a:lnSpc>
                <a:spcPct val="110000"/>
              </a:lnSpc>
              <a:spcBef>
                <a:spcPts val="840"/>
              </a:spcBef>
              <a:spcAft>
                <a:spcPts val="0"/>
              </a:spcAft>
              <a:buSzPts val="1304"/>
              <a:buChar char="◼"/>
            </a:pPr>
            <a:r>
              <a:rPr lang="en-US" sz="1400">
                <a:solidFill>
                  <a:srgbClr val="FFFFFF"/>
                </a:solidFill>
              </a:rPr>
              <a:t>This demonstrates the subplot feature of matplotlib, creating score distribution graphs of each checker for either human or AI content.</a:t>
            </a:r>
            <a:endParaRPr sz="1400">
              <a:solidFill>
                <a:srgbClr val="FFFFFF"/>
              </a:solidFill>
            </a:endParaRPr>
          </a:p>
          <a:p>
            <a:pPr indent="-324796" lvl="0" marL="306000" rtl="0" algn="l">
              <a:lnSpc>
                <a:spcPct val="110000"/>
              </a:lnSpc>
              <a:spcBef>
                <a:spcPts val="840"/>
              </a:spcBef>
              <a:spcAft>
                <a:spcPts val="0"/>
              </a:spcAft>
              <a:buClr>
                <a:srgbClr val="FFFFFF"/>
              </a:buClr>
              <a:buSzPts val="1400"/>
              <a:buChar char="◼"/>
            </a:pPr>
            <a:r>
              <a:rPr lang="en-US" sz="1400">
                <a:solidFill>
                  <a:srgbClr val="FFFFFF"/>
                </a:solidFill>
              </a:rPr>
              <a:t>This graph is a way to get a feel of what types of scores the checkers tend to produce.</a:t>
            </a:r>
            <a:endParaRPr sz="1400">
              <a:solidFill>
                <a:srgbClr val="FFFFFF"/>
              </a:solidFill>
            </a:endParaRPr>
          </a:p>
          <a:p>
            <a:pPr indent="-324796" lvl="0" marL="306000" rtl="0" algn="l">
              <a:lnSpc>
                <a:spcPct val="110000"/>
              </a:lnSpc>
              <a:spcBef>
                <a:spcPts val="840"/>
              </a:spcBef>
              <a:spcAft>
                <a:spcPts val="0"/>
              </a:spcAft>
              <a:buClr>
                <a:srgbClr val="FFFFFF"/>
              </a:buClr>
              <a:buSzPts val="1400"/>
              <a:buChar char="◼"/>
            </a:pPr>
            <a:r>
              <a:rPr lang="en-US" sz="1400">
                <a:solidFill>
                  <a:srgbClr val="FFFFFF"/>
                </a:solidFill>
              </a:rPr>
              <a:t>While all the checkers are fairly binary, producing 0s and 1s frequently, some produced more values in the middle.</a:t>
            </a:r>
            <a:endParaRPr sz="1400">
              <a:solidFill>
                <a:srgbClr val="FFFFFF"/>
              </a:solidFill>
            </a:endParaRPr>
          </a:p>
        </p:txBody>
      </p:sp>
      <p:pic>
        <p:nvPicPr>
          <p:cNvPr id="299" name="Google Shape;299;p19"/>
          <p:cNvPicPr preferRelativeResize="0"/>
          <p:nvPr/>
        </p:nvPicPr>
        <p:blipFill rotWithShape="1">
          <a:blip r:embed="rId3">
            <a:alphaModFix/>
          </a:blip>
          <a:srcRect b="8774" l="18018" r="24599" t="20000"/>
          <a:stretch/>
        </p:blipFill>
        <p:spPr>
          <a:xfrm>
            <a:off x="96600" y="1244850"/>
            <a:ext cx="6447874" cy="450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g23a6504180a_0_8"/>
          <p:cNvSpPr/>
          <p:nvPr/>
        </p:nvSpPr>
        <p:spPr>
          <a:xfrm>
            <a:off x="4530517" y="-460"/>
            <a:ext cx="915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g23a6504180a_0_8"/>
          <p:cNvSpPr/>
          <p:nvPr/>
        </p:nvSpPr>
        <p:spPr>
          <a:xfrm>
            <a:off x="-139" y="2560620"/>
            <a:ext cx="4581000" cy="9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3a6504180a_0_8"/>
          <p:cNvSpPr/>
          <p:nvPr/>
        </p:nvSpPr>
        <p:spPr>
          <a:xfrm>
            <a:off x="4620506" y="0"/>
            <a:ext cx="7571100" cy="68580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3a6504180a_0_8"/>
          <p:cNvSpPr txBox="1"/>
          <p:nvPr>
            <p:ph type="title"/>
          </p:nvPr>
        </p:nvSpPr>
        <p:spPr>
          <a:xfrm>
            <a:off x="5204707" y="457280"/>
            <a:ext cx="6400500" cy="143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INTERACTIVE </a:t>
            </a:r>
            <a:r>
              <a:rPr lang="en-US">
                <a:solidFill>
                  <a:srgbClr val="FFFFFF"/>
                </a:solidFill>
              </a:rPr>
              <a:t>GRAPHING METHOD</a:t>
            </a:r>
            <a:endParaRPr/>
          </a:p>
        </p:txBody>
      </p:sp>
      <p:sp>
        <p:nvSpPr>
          <p:cNvPr id="308" name="Google Shape;308;g23a6504180a_0_8"/>
          <p:cNvSpPr txBox="1"/>
          <p:nvPr>
            <p:ph idx="1" type="body"/>
          </p:nvPr>
        </p:nvSpPr>
        <p:spPr>
          <a:xfrm>
            <a:off x="5207590" y="2194527"/>
            <a:ext cx="6397500" cy="4061700"/>
          </a:xfrm>
          <a:prstGeom prst="rect">
            <a:avLst/>
          </a:prstGeom>
          <a:noFill/>
          <a:ln>
            <a:noFill/>
          </a:ln>
        </p:spPr>
        <p:txBody>
          <a:bodyPr anchorCtr="0" anchor="ctr" bIns="45700" lIns="91425" spcFirstLastPara="1" rIns="91425" wrap="square" tIns="45700">
            <a:normAutofit/>
          </a:bodyPr>
          <a:lstStyle/>
          <a:p>
            <a:pPr indent="-338766" lvl="0" marL="306000" rtl="0" algn="l">
              <a:spcBef>
                <a:spcPts val="0"/>
              </a:spcBef>
              <a:spcAft>
                <a:spcPts val="0"/>
              </a:spcAft>
              <a:buSzPts val="2172"/>
              <a:buChar char="◼"/>
            </a:pPr>
            <a:r>
              <a:rPr lang="en-US" sz="2300">
                <a:solidFill>
                  <a:schemeClr val="lt1"/>
                </a:solidFill>
              </a:rPr>
              <a:t>Example of utilization of method.</a:t>
            </a:r>
            <a:endParaRPr sz="2300">
              <a:solidFill>
                <a:schemeClr val="lt1"/>
              </a:solidFill>
            </a:endParaRPr>
          </a:p>
          <a:p>
            <a:pPr indent="-346894" lvl="0" marL="306000" rtl="0" algn="l">
              <a:spcBef>
                <a:spcPts val="0"/>
              </a:spcBef>
              <a:spcAft>
                <a:spcPts val="0"/>
              </a:spcAft>
              <a:buClr>
                <a:schemeClr val="lt1"/>
              </a:buClr>
              <a:buSzPts val="2300"/>
              <a:buChar char="◼"/>
            </a:pPr>
            <a:r>
              <a:rPr lang="en-US" sz="2300">
                <a:solidFill>
                  <a:schemeClr val="lt1"/>
                </a:solidFill>
              </a:rPr>
              <a:t>User inputs type of analysis, and then other criteria such as content type and category to specify graph.</a:t>
            </a:r>
            <a:endParaRPr sz="2300">
              <a:solidFill>
                <a:schemeClr val="lt1"/>
              </a:solidFill>
            </a:endParaRPr>
          </a:p>
          <a:p>
            <a:pPr indent="-346894" lvl="0" marL="306000" rtl="0" algn="l">
              <a:spcBef>
                <a:spcPts val="0"/>
              </a:spcBef>
              <a:spcAft>
                <a:spcPts val="0"/>
              </a:spcAft>
              <a:buClr>
                <a:schemeClr val="lt1"/>
              </a:buClr>
              <a:buSzPts val="2300"/>
              <a:buChar char="◼"/>
            </a:pPr>
            <a:r>
              <a:rPr lang="en-US" sz="2300">
                <a:solidFill>
                  <a:schemeClr val="lt1"/>
                </a:solidFill>
              </a:rPr>
              <a:t>Generated </a:t>
            </a:r>
            <a:r>
              <a:rPr lang="en-US" sz="2300">
                <a:solidFill>
                  <a:schemeClr val="lt1"/>
                </a:solidFill>
              </a:rPr>
              <a:t>graph</a:t>
            </a:r>
            <a:r>
              <a:rPr lang="en-US" sz="2300">
                <a:solidFill>
                  <a:schemeClr val="lt1"/>
                </a:solidFill>
              </a:rPr>
              <a:t> is returned.</a:t>
            </a:r>
            <a:endParaRPr sz="2300">
              <a:solidFill>
                <a:schemeClr val="lt1"/>
              </a:solidFill>
            </a:endParaRPr>
          </a:p>
          <a:p>
            <a:pPr indent="0" lvl="0" marL="0" rtl="0" algn="l">
              <a:spcBef>
                <a:spcPts val="920"/>
              </a:spcBef>
              <a:spcAft>
                <a:spcPts val="0"/>
              </a:spcAft>
              <a:buNone/>
            </a:pPr>
            <a:r>
              <a:t/>
            </a:r>
            <a:endParaRPr sz="1200">
              <a:solidFill>
                <a:srgbClr val="FFFFFF"/>
              </a:solidFill>
            </a:endParaRPr>
          </a:p>
        </p:txBody>
      </p:sp>
      <p:sp>
        <p:nvSpPr>
          <p:cNvPr id="309" name="Google Shape;309;g23a6504180a_0_8"/>
          <p:cNvSpPr/>
          <p:nvPr/>
        </p:nvSpPr>
        <p:spPr>
          <a:xfrm>
            <a:off x="-45729" y="5883975"/>
            <a:ext cx="4570800" cy="17835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g23a6504180a_0_8"/>
          <p:cNvSpPr/>
          <p:nvPr/>
        </p:nvSpPr>
        <p:spPr>
          <a:xfrm>
            <a:off x="-139" y="0"/>
            <a:ext cx="4530600" cy="12231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g23a6504180a_0_8"/>
          <p:cNvSpPr/>
          <p:nvPr/>
        </p:nvSpPr>
        <p:spPr>
          <a:xfrm>
            <a:off x="-25462" y="5001925"/>
            <a:ext cx="4581300" cy="9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7F7F7"/>
              </a:solidFill>
            </a:endParaRPr>
          </a:p>
        </p:txBody>
      </p:sp>
      <p:pic>
        <p:nvPicPr>
          <p:cNvPr id="312" name="Google Shape;312;g23a6504180a_0_8"/>
          <p:cNvPicPr preferRelativeResize="0"/>
          <p:nvPr/>
        </p:nvPicPr>
        <p:blipFill rotWithShape="1">
          <a:blip r:embed="rId3">
            <a:alphaModFix/>
          </a:blip>
          <a:srcRect b="6757" l="17675" r="42904" t="12020"/>
          <a:stretch/>
        </p:blipFill>
        <p:spPr>
          <a:xfrm>
            <a:off x="-300" y="644075"/>
            <a:ext cx="4581302" cy="53097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22"/>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322" name="Google Shape;322;p22"/>
          <p:cNvSpPr/>
          <p:nvPr/>
        </p:nvSpPr>
        <p:spPr>
          <a:xfrm>
            <a:off x="8119870" y="457199"/>
            <a:ext cx="3618827" cy="482246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txBox="1"/>
          <p:nvPr>
            <p:ph type="title"/>
          </p:nvPr>
        </p:nvSpPr>
        <p:spPr>
          <a:xfrm>
            <a:off x="8372723" y="850791"/>
            <a:ext cx="3202016" cy="41982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RESULTS</a:t>
            </a:r>
            <a:endParaRPr/>
          </a:p>
        </p:txBody>
      </p:sp>
      <p:sp>
        <p:nvSpPr>
          <p:cNvPr id="324" name="Google Shape;324;p22"/>
          <p:cNvSpPr/>
          <p:nvPr/>
        </p:nvSpPr>
        <p:spPr>
          <a:xfrm>
            <a:off x="8119870" y="5367338"/>
            <a:ext cx="3618828" cy="989513"/>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2"/>
          <p:cNvPicPr preferRelativeResize="0"/>
          <p:nvPr/>
        </p:nvPicPr>
        <p:blipFill>
          <a:blip r:embed="rId3">
            <a:alphaModFix/>
          </a:blip>
          <a:stretch>
            <a:fillRect/>
          </a:stretch>
        </p:blipFill>
        <p:spPr>
          <a:xfrm>
            <a:off x="354550" y="454475"/>
            <a:ext cx="7590601" cy="594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581192" y="702156"/>
            <a:ext cx="11029616"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AI SCORE DISTRIBUTION</a:t>
            </a:r>
            <a:endParaRPr/>
          </a:p>
        </p:txBody>
      </p:sp>
      <p:pic>
        <p:nvPicPr>
          <p:cNvPr id="331" name="Google Shape;331;p23"/>
          <p:cNvPicPr preferRelativeResize="0"/>
          <p:nvPr>
            <p:ph idx="1" type="body"/>
          </p:nvPr>
        </p:nvPicPr>
        <p:blipFill rotWithShape="1">
          <a:blip r:embed="rId3">
            <a:alphaModFix/>
          </a:blip>
          <a:srcRect b="0" l="0" r="0" t="0"/>
          <a:stretch/>
        </p:blipFill>
        <p:spPr>
          <a:xfrm>
            <a:off x="4473202" y="2166850"/>
            <a:ext cx="7137600" cy="3861300"/>
          </a:xfrm>
          <a:prstGeom prst="rect">
            <a:avLst/>
          </a:prstGeom>
          <a:noFill/>
          <a:ln>
            <a:noFill/>
          </a:ln>
        </p:spPr>
      </p:pic>
      <p:sp>
        <p:nvSpPr>
          <p:cNvPr id="332" name="Google Shape;332;p23"/>
          <p:cNvSpPr txBox="1"/>
          <p:nvPr/>
        </p:nvSpPr>
        <p:spPr>
          <a:xfrm>
            <a:off x="581200" y="3035500"/>
            <a:ext cx="3753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Lack of scores in the middle of the spectrum indicates a more ‘binary’ checker, which generally assigns values close to 0 or close to 1.</a:t>
            </a:r>
            <a:endParaRPr/>
          </a:p>
          <a:p>
            <a:pPr indent="-317500" lvl="0" marL="457200" rtl="0" algn="l">
              <a:spcBef>
                <a:spcPts val="0"/>
              </a:spcBef>
              <a:spcAft>
                <a:spcPts val="0"/>
              </a:spcAft>
              <a:buSzPts val="1400"/>
              <a:buChar char="●"/>
            </a:pPr>
            <a:r>
              <a:rPr lang="en-US"/>
              <a:t>The desired outcome is a higher bar on the right, and lower bar on the left. Because of this, ZeroGPT and Sapling are the best.</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Arial"/>
              <a:buNone/>
            </a:pPr>
            <a:r>
              <a:rPr lang="en-US"/>
              <a:t>ISSUE:</a:t>
            </a:r>
            <a:endParaRPr/>
          </a:p>
        </p:txBody>
      </p:sp>
      <p:sp>
        <p:nvSpPr>
          <p:cNvPr id="127" name="Google Shape;127;p2"/>
          <p:cNvSpPr txBox="1"/>
          <p:nvPr>
            <p:ph idx="1" type="body"/>
          </p:nvPr>
        </p:nvSpPr>
        <p:spPr>
          <a:xfrm>
            <a:off x="4900613" y="1747387"/>
            <a:ext cx="6651625" cy="3523563"/>
          </a:xfrm>
          <a:prstGeom prst="rect">
            <a:avLst/>
          </a:prstGeom>
          <a:noFill/>
          <a:ln>
            <a:noFill/>
          </a:ln>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128" name="Google Shape;128;p2"/>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SzPct val="92000"/>
              <a:buNone/>
            </a:pPr>
            <a:r>
              <a:rPr lang="en-US"/>
              <a:t>With this rise of AI writing services such as ChatGPT, it is harder and harder for instructors to determine if a student’s writing is authentic. There are many AI writing detectors, but no way to tell which are the most effective. Our study will determine what services instructors should be using to detect AI written content, while avoiding false positives.</a:t>
            </a:r>
            <a:endParaRPr/>
          </a:p>
        </p:txBody>
      </p:sp>
      <p:pic>
        <p:nvPicPr>
          <p:cNvPr id="129" name="Google Shape;129;p2"/>
          <p:cNvPicPr preferRelativeResize="0"/>
          <p:nvPr/>
        </p:nvPicPr>
        <p:blipFill>
          <a:blip r:embed="rId3">
            <a:alphaModFix/>
          </a:blip>
          <a:stretch>
            <a:fillRect/>
          </a:stretch>
        </p:blipFill>
        <p:spPr>
          <a:xfrm>
            <a:off x="4900625" y="1756476"/>
            <a:ext cx="6651625" cy="35239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4"/>
          <p:cNvSpPr txBox="1"/>
          <p:nvPr>
            <p:ph type="title"/>
          </p:nvPr>
        </p:nvSpPr>
        <p:spPr>
          <a:xfrm>
            <a:off x="581192" y="702156"/>
            <a:ext cx="11029616"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HUMAN SCORE DISTRIBUTION</a:t>
            </a:r>
            <a:endParaRPr/>
          </a:p>
        </p:txBody>
      </p:sp>
      <p:pic>
        <p:nvPicPr>
          <p:cNvPr id="338" name="Google Shape;338;p24"/>
          <p:cNvPicPr preferRelativeResize="0"/>
          <p:nvPr>
            <p:ph idx="1" type="body"/>
          </p:nvPr>
        </p:nvPicPr>
        <p:blipFill rotWithShape="1">
          <a:blip r:embed="rId3">
            <a:alphaModFix/>
          </a:blip>
          <a:srcRect b="0" l="0" r="0" t="0"/>
          <a:stretch/>
        </p:blipFill>
        <p:spPr>
          <a:xfrm>
            <a:off x="2040238" y="1738476"/>
            <a:ext cx="8111400" cy="487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STANDARD DEVIATION</a:t>
            </a:r>
            <a:endParaRPr/>
          </a:p>
        </p:txBody>
      </p:sp>
      <p:pic>
        <p:nvPicPr>
          <p:cNvPr id="344" name="Google Shape;344;p25"/>
          <p:cNvPicPr preferRelativeResize="0"/>
          <p:nvPr>
            <p:ph idx="1" type="body"/>
          </p:nvPr>
        </p:nvPicPr>
        <p:blipFill rotWithShape="1">
          <a:blip r:embed="rId3">
            <a:alphaModFix/>
          </a:blip>
          <a:srcRect b="0" l="0" r="0" t="0"/>
          <a:stretch/>
        </p:blipFill>
        <p:spPr>
          <a:xfrm>
            <a:off x="933777" y="2227263"/>
            <a:ext cx="4488795" cy="3633787"/>
          </a:xfrm>
          <a:prstGeom prst="rect">
            <a:avLst/>
          </a:prstGeom>
          <a:noFill/>
          <a:ln>
            <a:noFill/>
          </a:ln>
        </p:spPr>
      </p:pic>
      <p:pic>
        <p:nvPicPr>
          <p:cNvPr id="345" name="Google Shape;345;p25"/>
          <p:cNvPicPr preferRelativeResize="0"/>
          <p:nvPr>
            <p:ph idx="2" type="body"/>
          </p:nvPr>
        </p:nvPicPr>
        <p:blipFill rotWithShape="1">
          <a:blip r:embed="rId4">
            <a:alphaModFix/>
          </a:blip>
          <a:srcRect b="0" l="0" r="0" t="0"/>
          <a:stretch/>
        </p:blipFill>
        <p:spPr>
          <a:xfrm>
            <a:off x="6733802" y="2227263"/>
            <a:ext cx="4560046" cy="36337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HEAT MAPS: WARMER COLOR = HIGHER RATE</a:t>
            </a:r>
            <a:endParaRPr/>
          </a:p>
        </p:txBody>
      </p:sp>
      <p:pic>
        <p:nvPicPr>
          <p:cNvPr id="351" name="Google Shape;351;p26"/>
          <p:cNvPicPr preferRelativeResize="0"/>
          <p:nvPr/>
        </p:nvPicPr>
        <p:blipFill rotWithShape="1">
          <a:blip r:embed="rId3">
            <a:alphaModFix/>
          </a:blip>
          <a:srcRect b="0" l="0" r="0" t="0"/>
          <a:stretch/>
        </p:blipFill>
        <p:spPr>
          <a:xfrm>
            <a:off x="4303549" y="2235849"/>
            <a:ext cx="3584901" cy="3005225"/>
          </a:xfrm>
          <a:prstGeom prst="rect">
            <a:avLst/>
          </a:prstGeom>
          <a:noFill/>
          <a:ln>
            <a:noFill/>
          </a:ln>
          <a:effectLst>
            <a:outerShdw blurRad="57150" rotWithShape="0" algn="bl" dir="5400000" dist="19050">
              <a:srgbClr val="000000">
                <a:alpha val="50000"/>
              </a:srgbClr>
            </a:outerShdw>
          </a:effectLst>
        </p:spPr>
      </p:pic>
      <p:pic>
        <p:nvPicPr>
          <p:cNvPr id="352" name="Google Shape;352;p26"/>
          <p:cNvPicPr preferRelativeResize="0"/>
          <p:nvPr/>
        </p:nvPicPr>
        <p:blipFill>
          <a:blip r:embed="rId4">
            <a:alphaModFix/>
          </a:blip>
          <a:stretch>
            <a:fillRect/>
          </a:stretch>
        </p:blipFill>
        <p:spPr>
          <a:xfrm>
            <a:off x="8172074" y="2233250"/>
            <a:ext cx="3438726" cy="3005225"/>
          </a:xfrm>
          <a:prstGeom prst="rect">
            <a:avLst/>
          </a:prstGeom>
          <a:noFill/>
          <a:ln>
            <a:noFill/>
          </a:ln>
          <a:effectLst>
            <a:outerShdw blurRad="57150" rotWithShape="0" algn="bl" dir="5400000" dist="19050">
              <a:srgbClr val="000000">
                <a:alpha val="50000"/>
              </a:srgbClr>
            </a:outerShdw>
          </a:effectLst>
        </p:spPr>
      </p:pic>
      <p:pic>
        <p:nvPicPr>
          <p:cNvPr id="353" name="Google Shape;353;p26"/>
          <p:cNvPicPr preferRelativeResize="0"/>
          <p:nvPr/>
        </p:nvPicPr>
        <p:blipFill rotWithShape="1">
          <a:blip r:embed="rId5">
            <a:alphaModFix/>
          </a:blip>
          <a:srcRect b="9914" l="18000" r="38521" t="21993"/>
          <a:stretch/>
        </p:blipFill>
        <p:spPr>
          <a:xfrm>
            <a:off x="608554" y="2235850"/>
            <a:ext cx="3411370" cy="30052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sz="5300"/>
              <a:t>RESULTS</a:t>
            </a:r>
            <a:endParaRPr sz="5300"/>
          </a:p>
        </p:txBody>
      </p:sp>
      <p:sp>
        <p:nvSpPr>
          <p:cNvPr id="359" name="Google Shape;359;p27"/>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fontScale="85000"/>
          </a:bodyPr>
          <a:lstStyle/>
          <a:p>
            <a:pPr indent="-298989" lvl="0" marL="306000" rtl="0" algn="l">
              <a:lnSpc>
                <a:spcPct val="120000"/>
              </a:lnSpc>
              <a:spcBef>
                <a:spcPts val="0"/>
              </a:spcBef>
              <a:spcAft>
                <a:spcPts val="0"/>
              </a:spcAft>
              <a:buSzPct val="92000"/>
              <a:buChar char="◼"/>
            </a:pPr>
            <a:r>
              <a:rPr lang="en-US"/>
              <a:t>ZeroGPT and Sapling perform far more effectively than Writer and Cross_Plag.</a:t>
            </a:r>
            <a:endParaRPr/>
          </a:p>
          <a:p>
            <a:pPr indent="-298989" lvl="0" marL="306000" rtl="0" algn="l">
              <a:lnSpc>
                <a:spcPct val="120000"/>
              </a:lnSpc>
              <a:spcBef>
                <a:spcPts val="896"/>
              </a:spcBef>
              <a:spcAft>
                <a:spcPts val="0"/>
              </a:spcAft>
              <a:buSzPct val="92000"/>
              <a:buChar char="◼"/>
            </a:pPr>
            <a:r>
              <a:rPr lang="en-US"/>
              <a:t>The severe underperformance of Writer is surprising, as it has an available API and is the first one to show up on Google.</a:t>
            </a:r>
            <a:endParaRPr/>
          </a:p>
          <a:p>
            <a:pPr indent="-298989" lvl="0" marL="306000" rtl="0" algn="l">
              <a:lnSpc>
                <a:spcPct val="120000"/>
              </a:lnSpc>
              <a:spcBef>
                <a:spcPts val="896"/>
              </a:spcBef>
              <a:spcAft>
                <a:spcPts val="0"/>
              </a:spcAft>
              <a:buSzPct val="92000"/>
              <a:buChar char="◼"/>
            </a:pPr>
            <a:r>
              <a:rPr lang="en-US"/>
              <a:t>While Sapling has a slightly higher rate of detection for AI content than ZeroGPT, it also has a substantially higher false positive rate (see heat maps and score distribution).</a:t>
            </a:r>
            <a:endParaRPr/>
          </a:p>
          <a:p>
            <a:pPr indent="-298989" lvl="0" marL="306000" rtl="0" algn="l">
              <a:lnSpc>
                <a:spcPct val="120000"/>
              </a:lnSpc>
              <a:spcBef>
                <a:spcPts val="896"/>
              </a:spcBef>
              <a:spcAft>
                <a:spcPts val="0"/>
              </a:spcAft>
              <a:buSzPct val="92000"/>
              <a:buChar char="◼"/>
            </a:pPr>
            <a:r>
              <a:rPr lang="en-US"/>
              <a:t>False positives are extremely problematic because they can result in students getting unfairly accused of using AI.</a:t>
            </a:r>
            <a:endParaRPr/>
          </a:p>
          <a:p>
            <a:pPr indent="-298989" lvl="0" marL="306000" rtl="0" algn="l">
              <a:lnSpc>
                <a:spcPct val="120000"/>
              </a:lnSpc>
              <a:spcBef>
                <a:spcPts val="896"/>
              </a:spcBef>
              <a:spcAft>
                <a:spcPts val="0"/>
              </a:spcAft>
              <a:buSzPct val="92000"/>
              <a:buChar char="◼"/>
            </a:pPr>
            <a:r>
              <a:rPr lang="en-US"/>
              <a:t>Because of this, we conclude that ZeroGPT is the best AI writing detector for the davinci model.</a:t>
            </a:r>
            <a:endParaRPr/>
          </a:p>
        </p:txBody>
      </p:sp>
      <p:pic>
        <p:nvPicPr>
          <p:cNvPr id="360" name="Google Shape;360;p27"/>
          <p:cNvPicPr preferRelativeResize="0"/>
          <p:nvPr>
            <p:ph idx="1" type="body"/>
          </p:nvPr>
        </p:nvPicPr>
        <p:blipFill rotWithShape="1">
          <a:blip r:embed="rId3">
            <a:alphaModFix/>
          </a:blip>
          <a:srcRect b="2101" l="0" r="0" t="2102"/>
          <a:stretch/>
        </p:blipFill>
        <p:spPr>
          <a:xfrm>
            <a:off x="804250" y="2227263"/>
            <a:ext cx="4747849" cy="36337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3c6939ef1a_0_41"/>
          <p:cNvSpPr txBox="1"/>
          <p:nvPr>
            <p:ph type="title"/>
          </p:nvPr>
        </p:nvSpPr>
        <p:spPr>
          <a:xfrm>
            <a:off x="581193" y="729658"/>
            <a:ext cx="11029500" cy="98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3700"/>
              <a:t>CONCLUSION</a:t>
            </a:r>
            <a:endParaRPr sz="3700"/>
          </a:p>
        </p:txBody>
      </p:sp>
      <p:sp>
        <p:nvSpPr>
          <p:cNvPr id="366" name="Google Shape;366;g23c6939ef1a_0_41"/>
          <p:cNvSpPr txBox="1"/>
          <p:nvPr>
            <p:ph idx="1" type="body"/>
          </p:nvPr>
        </p:nvSpPr>
        <p:spPr>
          <a:xfrm>
            <a:off x="581193" y="2228003"/>
            <a:ext cx="5194800" cy="36330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sp>
        <p:nvSpPr>
          <p:cNvPr id="367" name="Google Shape;367;g23c6939ef1a_0_41"/>
          <p:cNvSpPr txBox="1"/>
          <p:nvPr>
            <p:ph idx="2" type="body"/>
          </p:nvPr>
        </p:nvSpPr>
        <p:spPr>
          <a:xfrm>
            <a:off x="6416039" y="2228003"/>
            <a:ext cx="5194800" cy="3633000"/>
          </a:xfrm>
          <a:prstGeom prst="rect">
            <a:avLst/>
          </a:prstGeom>
        </p:spPr>
        <p:txBody>
          <a:bodyPr anchorCtr="0" anchor="ctr" bIns="45700" lIns="91425" spcFirstLastPara="1" rIns="91425" wrap="square" tIns="45700">
            <a:normAutofit/>
          </a:bodyPr>
          <a:lstStyle/>
          <a:p>
            <a:pPr indent="-333756" lvl="0" marL="457200" rtl="0" algn="l">
              <a:spcBef>
                <a:spcPts val="360"/>
              </a:spcBef>
              <a:spcAft>
                <a:spcPts val="0"/>
              </a:spcAft>
              <a:buSzPts val="1656"/>
              <a:buChar char="●"/>
            </a:pPr>
            <a:r>
              <a:rPr lang="en-US"/>
              <a:t>To combat the increasing issue of AI-generated assignments, teachers should show discretion when choosing an AI content detector, as the most popular (Writer.com) may not be the best. </a:t>
            </a:r>
            <a:endParaRPr/>
          </a:p>
          <a:p>
            <a:pPr indent="-333756" lvl="0" marL="457200" rtl="0" algn="l">
              <a:spcBef>
                <a:spcPts val="0"/>
              </a:spcBef>
              <a:spcAft>
                <a:spcPts val="0"/>
              </a:spcAft>
              <a:buSzPts val="1656"/>
              <a:buChar char="●"/>
            </a:pPr>
            <a:r>
              <a:rPr lang="en-US"/>
              <a:t>We have concluded that ZeroGPT is the best detector, showing impressive detection rates while avoiding false positives</a:t>
            </a:r>
            <a:endParaRPr/>
          </a:p>
          <a:p>
            <a:pPr indent="-333756" lvl="0" marL="457200" rtl="0" algn="l">
              <a:spcBef>
                <a:spcPts val="0"/>
              </a:spcBef>
              <a:spcAft>
                <a:spcPts val="0"/>
              </a:spcAft>
              <a:buSzPts val="1656"/>
              <a:buChar char="●"/>
            </a:pPr>
            <a:r>
              <a:rPr lang="en-US"/>
              <a:t>Yet, it should still not be blindly trusted, as even this detector has not been developed to the point where it can avoid false positives entirely. </a:t>
            </a:r>
            <a:endParaRPr/>
          </a:p>
        </p:txBody>
      </p:sp>
      <p:pic>
        <p:nvPicPr>
          <p:cNvPr id="368" name="Google Shape;368;g23c6939ef1a_0_41"/>
          <p:cNvPicPr preferRelativeResize="0"/>
          <p:nvPr/>
        </p:nvPicPr>
        <p:blipFill>
          <a:blip r:embed="rId3">
            <a:alphaModFix/>
          </a:blip>
          <a:stretch>
            <a:fillRect/>
          </a:stretch>
        </p:blipFill>
        <p:spPr>
          <a:xfrm>
            <a:off x="581200" y="2228000"/>
            <a:ext cx="5727600" cy="38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e1c6bee45b_0_3"/>
          <p:cNvSpPr txBox="1"/>
          <p:nvPr>
            <p:ph type="title"/>
          </p:nvPr>
        </p:nvSpPr>
        <p:spPr>
          <a:xfrm>
            <a:off x="581193" y="729658"/>
            <a:ext cx="11029500" cy="98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LIMITATIONS</a:t>
            </a:r>
            <a:endParaRPr/>
          </a:p>
        </p:txBody>
      </p:sp>
      <p:sp>
        <p:nvSpPr>
          <p:cNvPr id="374" name="Google Shape;374;g1e1c6bee45b_0_3"/>
          <p:cNvSpPr txBox="1"/>
          <p:nvPr>
            <p:ph idx="1" type="body"/>
          </p:nvPr>
        </p:nvSpPr>
        <p:spPr>
          <a:xfrm>
            <a:off x="581208" y="2228000"/>
            <a:ext cx="11029500" cy="3633000"/>
          </a:xfrm>
          <a:prstGeom prst="rect">
            <a:avLst/>
          </a:prstGeom>
        </p:spPr>
        <p:txBody>
          <a:bodyPr anchorCtr="0" anchor="ctr" bIns="45700" lIns="91425" spcFirstLastPara="1" rIns="91425" wrap="square" tIns="45700">
            <a:normAutofit/>
          </a:bodyPr>
          <a:lstStyle/>
          <a:p>
            <a:pPr indent="-325710" lvl="0" marL="306000" rtl="0" algn="l">
              <a:spcBef>
                <a:spcPts val="0"/>
              </a:spcBef>
              <a:spcAft>
                <a:spcPts val="0"/>
              </a:spcAft>
              <a:buSzPts val="1672"/>
              <a:buChar char="◼"/>
            </a:pPr>
            <a:r>
              <a:rPr lang="en-US" sz="1800"/>
              <a:t>Our </a:t>
            </a:r>
            <a:r>
              <a:rPr lang="en-US" sz="1800"/>
              <a:t>original</a:t>
            </a:r>
            <a:r>
              <a:rPr lang="en-US" sz="1800"/>
              <a:t> goal was to use both the davinci and GPT-3.5 models for text generation. However, the GPT-3.5 model could only generate 3 responses per minute, so we had to remove it from our analysis.</a:t>
            </a:r>
            <a:endParaRPr sz="1800"/>
          </a:p>
          <a:p>
            <a:pPr indent="0" lvl="0" marL="0" rtl="0" algn="l">
              <a:spcBef>
                <a:spcPts val="0"/>
              </a:spcBef>
              <a:spcAft>
                <a:spcPts val="0"/>
              </a:spcAft>
              <a:buNone/>
            </a:pPr>
            <a:r>
              <a:t/>
            </a:r>
            <a:endParaRPr sz="1800"/>
          </a:p>
          <a:p>
            <a:pPr indent="-337394" lvl="0" marL="306000" rtl="0" algn="l">
              <a:spcBef>
                <a:spcPts val="0"/>
              </a:spcBef>
              <a:spcAft>
                <a:spcPts val="0"/>
              </a:spcAft>
              <a:buSzPts val="1856"/>
              <a:buChar char="◼"/>
            </a:pPr>
            <a:r>
              <a:rPr lang="en-US" sz="1800"/>
              <a:t>The checkers that use </a:t>
            </a:r>
            <a:r>
              <a:rPr lang="en-US" sz="1800"/>
              <a:t>web scraping</a:t>
            </a:r>
            <a:r>
              <a:rPr lang="en-US" sz="1800"/>
              <a:t> and automation take quite some time to run, so the number of data points we could collect was limited due to time.</a:t>
            </a:r>
            <a:endParaRPr sz="1800"/>
          </a:p>
          <a:p>
            <a:pPr indent="0" lvl="0" marL="0" rtl="0" algn="l">
              <a:spcBef>
                <a:spcPts val="0"/>
              </a:spcBef>
              <a:spcAft>
                <a:spcPts val="0"/>
              </a:spcAft>
              <a:buNone/>
            </a:pPr>
            <a:r>
              <a:t/>
            </a:r>
            <a:endParaRPr sz="1800"/>
          </a:p>
          <a:p>
            <a:pPr indent="-337394" lvl="0" marL="306000" rtl="0" algn="l">
              <a:spcBef>
                <a:spcPts val="0"/>
              </a:spcBef>
              <a:spcAft>
                <a:spcPts val="0"/>
              </a:spcAft>
              <a:buSzPts val="1856"/>
              <a:buChar char="◼"/>
            </a:pPr>
            <a:r>
              <a:rPr lang="en-US" sz="1800"/>
              <a:t>The list of prompts and tones is not comprehensive, so our analysis may be limited by the types of responses generated.</a:t>
            </a:r>
            <a:endParaRPr sz="1800"/>
          </a:p>
          <a:p>
            <a:pPr indent="0" lvl="0" marL="0" rtl="0" algn="l">
              <a:spcBef>
                <a:spcPts val="360"/>
              </a:spcBef>
              <a:spcAft>
                <a:spcPts val="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REFERENCES</a:t>
            </a:r>
            <a:endParaRPr/>
          </a:p>
        </p:txBody>
      </p:sp>
      <p:sp>
        <p:nvSpPr>
          <p:cNvPr id="380" name="Google Shape;380;p28"/>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lnSpcReduction="20000"/>
          </a:bodyPr>
          <a:lstStyle/>
          <a:p>
            <a:pPr indent="-306000" lvl="0" marL="306000" rtl="0" algn="l">
              <a:lnSpc>
                <a:spcPct val="120000"/>
              </a:lnSpc>
              <a:spcBef>
                <a:spcPts val="0"/>
              </a:spcBef>
              <a:spcAft>
                <a:spcPts val="0"/>
              </a:spcAft>
              <a:buSzPts val="1472"/>
              <a:buChar char="◼"/>
            </a:pPr>
            <a:r>
              <a:rPr lang="en-US" u="sng">
                <a:solidFill>
                  <a:schemeClr val="hlink"/>
                </a:solidFill>
                <a:hlinkClick r:id="rId3"/>
              </a:rPr>
              <a:t>https://platform.openai.com/</a:t>
            </a:r>
            <a:endParaRPr/>
          </a:p>
          <a:p>
            <a:pPr indent="-306000" lvl="0" marL="306000" rtl="0" algn="l">
              <a:lnSpc>
                <a:spcPct val="120000"/>
              </a:lnSpc>
              <a:spcBef>
                <a:spcPts val="920"/>
              </a:spcBef>
              <a:spcAft>
                <a:spcPts val="0"/>
              </a:spcAft>
              <a:buSzPts val="1472"/>
              <a:buChar char="◼"/>
            </a:pPr>
            <a:r>
              <a:rPr lang="en-US" u="sng">
                <a:solidFill>
                  <a:schemeClr val="hlink"/>
                </a:solidFill>
                <a:hlinkClick r:id="rId4"/>
              </a:rPr>
              <a:t>https://writer.com/product/api/</a:t>
            </a:r>
            <a:r>
              <a:rPr lang="en-US"/>
              <a:t> </a:t>
            </a:r>
            <a:endParaRPr/>
          </a:p>
          <a:p>
            <a:pPr indent="-306000" lvl="0" marL="306000" rtl="0" algn="l">
              <a:lnSpc>
                <a:spcPct val="120000"/>
              </a:lnSpc>
              <a:spcBef>
                <a:spcPts val="920"/>
              </a:spcBef>
              <a:spcAft>
                <a:spcPts val="0"/>
              </a:spcAft>
              <a:buSzPts val="1472"/>
              <a:buChar char="◼"/>
            </a:pPr>
            <a:r>
              <a:rPr lang="en-US" u="sng">
                <a:solidFill>
                  <a:schemeClr val="hlink"/>
                </a:solidFill>
                <a:hlinkClick r:id="rId5"/>
              </a:rPr>
              <a:t>https://crossplag.com/ai-content-detector/</a:t>
            </a:r>
            <a:r>
              <a:rPr lang="en-US"/>
              <a:t> </a:t>
            </a:r>
            <a:endParaRPr/>
          </a:p>
          <a:p>
            <a:pPr indent="-306000" lvl="0" marL="306000" rtl="0" algn="l">
              <a:lnSpc>
                <a:spcPct val="120000"/>
              </a:lnSpc>
              <a:spcBef>
                <a:spcPts val="920"/>
              </a:spcBef>
              <a:spcAft>
                <a:spcPts val="0"/>
              </a:spcAft>
              <a:buSzPts val="1472"/>
              <a:buChar char="◼"/>
            </a:pPr>
            <a:r>
              <a:rPr lang="en-US" u="sng">
                <a:solidFill>
                  <a:schemeClr val="hlink"/>
                </a:solidFill>
                <a:hlinkClick r:id="rId6"/>
              </a:rPr>
              <a:t>https://www.zerogpt.com/</a:t>
            </a:r>
            <a:r>
              <a:rPr lang="en-US"/>
              <a:t> </a:t>
            </a:r>
            <a:endParaRPr/>
          </a:p>
          <a:p>
            <a:pPr indent="-306000" lvl="0" marL="306000" rtl="0" algn="l">
              <a:lnSpc>
                <a:spcPct val="120000"/>
              </a:lnSpc>
              <a:spcBef>
                <a:spcPts val="920"/>
              </a:spcBef>
              <a:spcAft>
                <a:spcPts val="0"/>
              </a:spcAft>
              <a:buSzPts val="1472"/>
              <a:buChar char="◼"/>
            </a:pPr>
            <a:r>
              <a:rPr lang="en-US" u="sng">
                <a:solidFill>
                  <a:schemeClr val="hlink"/>
                </a:solidFill>
                <a:hlinkClick r:id="rId7"/>
              </a:rPr>
              <a:t>https://sapling.ai/ai-content-detector</a:t>
            </a:r>
            <a:endParaRPr/>
          </a:p>
          <a:p>
            <a:pPr indent="-306000" lvl="0" marL="306000" rtl="0" algn="l">
              <a:lnSpc>
                <a:spcPct val="120000"/>
              </a:lnSpc>
              <a:spcBef>
                <a:spcPts val="920"/>
              </a:spcBef>
              <a:spcAft>
                <a:spcPts val="0"/>
              </a:spcAft>
              <a:buSzPts val="1472"/>
              <a:buChar char="◼"/>
            </a:pPr>
            <a:r>
              <a:rPr lang="en-US" u="sng">
                <a:solidFill>
                  <a:schemeClr val="hlink"/>
                </a:solidFill>
                <a:hlinkClick r:id="rId8"/>
              </a:rPr>
              <a:t>https://www.selenium.dev/documentation/webdriver/</a:t>
            </a:r>
            <a:r>
              <a:rPr lang="en-US"/>
              <a:t> </a:t>
            </a:r>
            <a:endParaRPr/>
          </a:p>
          <a:p>
            <a:pPr indent="-306000" lvl="0" marL="306000" rtl="0" algn="l">
              <a:lnSpc>
                <a:spcPct val="120000"/>
              </a:lnSpc>
              <a:spcBef>
                <a:spcPts val="920"/>
              </a:spcBef>
              <a:spcAft>
                <a:spcPts val="0"/>
              </a:spcAft>
              <a:buSzPts val="1472"/>
              <a:buChar char="◼"/>
            </a:pPr>
            <a:r>
              <a:rPr lang="en-US" u="sng">
                <a:solidFill>
                  <a:schemeClr val="hlink"/>
                </a:solidFill>
                <a:hlinkClick r:id="rId9"/>
              </a:rPr>
              <a:t>https://ivypanda.com/essays/</a:t>
            </a:r>
            <a:r>
              <a:rPr lang="en-US"/>
              <a:t> </a:t>
            </a:r>
            <a:endParaRPr/>
          </a:p>
          <a:p>
            <a:pPr indent="-317684" lvl="0" marL="306000" rtl="0" algn="l">
              <a:lnSpc>
                <a:spcPct val="120000"/>
              </a:lnSpc>
              <a:spcBef>
                <a:spcPts val="920"/>
              </a:spcBef>
              <a:spcAft>
                <a:spcPts val="0"/>
              </a:spcAft>
              <a:buSzPts val="1656"/>
              <a:buChar char="◼"/>
            </a:pPr>
            <a:r>
              <a:rPr lang="en-US" u="sng">
                <a:solidFill>
                  <a:schemeClr val="hlink"/>
                </a:solidFill>
                <a:hlinkClick r:id="rId10"/>
              </a:rPr>
              <a:t>https://datatofish.com/confusion-matrix-python/</a:t>
            </a:r>
            <a:r>
              <a:rPr lang="en-US"/>
              <a:t> </a:t>
            </a:r>
            <a:endParaRPr/>
          </a:p>
          <a:p>
            <a:pPr indent="-212527" lvl="0" marL="306000" rtl="0" algn="l">
              <a:lnSpc>
                <a:spcPct val="120000"/>
              </a:lnSpc>
              <a:spcBef>
                <a:spcPts val="920"/>
              </a:spcBef>
              <a:spcAft>
                <a:spcPts val="0"/>
              </a:spcAft>
              <a:buSzPts val="1472"/>
              <a:buNone/>
            </a:pPr>
            <a:r>
              <a:t/>
            </a:r>
            <a:endParaRPr/>
          </a:p>
          <a:p>
            <a:pPr indent="-212527" lvl="0" marL="306000" rtl="0" algn="l">
              <a:lnSpc>
                <a:spcPct val="120000"/>
              </a:lnSpc>
              <a:spcBef>
                <a:spcPts val="920"/>
              </a:spcBef>
              <a:spcAft>
                <a:spcPts val="0"/>
              </a:spcAft>
              <a:buSzPts val="1472"/>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INITIAL DESIGN AND ISSUES</a:t>
            </a:r>
            <a:endParaRPr/>
          </a:p>
        </p:txBody>
      </p:sp>
      <p:sp>
        <p:nvSpPr>
          <p:cNvPr id="135" name="Google Shape;135;p3"/>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p>
            <a:pPr indent="-306000" lvl="0" marL="306000" rtl="0" algn="l">
              <a:lnSpc>
                <a:spcPct val="120000"/>
              </a:lnSpc>
              <a:spcBef>
                <a:spcPts val="0"/>
              </a:spcBef>
              <a:spcAft>
                <a:spcPts val="0"/>
              </a:spcAft>
              <a:buSzPts val="1472"/>
              <a:buChar char="◼"/>
            </a:pPr>
            <a:r>
              <a:rPr lang="en-US"/>
              <a:t>Finding APIs for checkers was a significant issue. Only Writer.com has a free trial, and for the others we were forced to use web-scraping.</a:t>
            </a:r>
            <a:endParaRPr/>
          </a:p>
          <a:p>
            <a:pPr indent="-306000" lvl="0" marL="306000" rtl="0" algn="l">
              <a:lnSpc>
                <a:spcPct val="120000"/>
              </a:lnSpc>
              <a:spcBef>
                <a:spcPts val="920"/>
              </a:spcBef>
              <a:spcAft>
                <a:spcPts val="0"/>
              </a:spcAft>
              <a:buSzPts val="1472"/>
              <a:buChar char="◼"/>
            </a:pPr>
            <a:r>
              <a:rPr lang="en-US"/>
              <a:t>We initially planned to do the same analysis for plagiarism detectors as well, but there were none with free APIs and nearly all of them had safeguards against web-scraping.</a:t>
            </a:r>
            <a:endParaRPr/>
          </a:p>
          <a:p>
            <a:pPr indent="-306000" lvl="0" marL="306000" rtl="0" algn="l">
              <a:lnSpc>
                <a:spcPct val="120000"/>
              </a:lnSpc>
              <a:spcBef>
                <a:spcPts val="920"/>
              </a:spcBef>
              <a:spcAft>
                <a:spcPts val="0"/>
              </a:spcAft>
              <a:buSzPts val="1472"/>
              <a:buChar char="◼"/>
            </a:pPr>
            <a:r>
              <a:rPr lang="en-US"/>
              <a:t>We had to take extra care to ensure that our project would benefit instructors and institutions in the fight against AI-written assignments.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txBox="1"/>
          <p:nvPr>
            <p:ph type="title"/>
          </p:nvPr>
        </p:nvSpPr>
        <p:spPr>
          <a:xfrm>
            <a:off x="581192" y="515774"/>
            <a:ext cx="11029616" cy="11887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ABSTRACT OF PROJECT</a:t>
            </a:r>
            <a:endParaRPr/>
          </a:p>
        </p:txBody>
      </p:sp>
      <p:grpSp>
        <p:nvGrpSpPr>
          <p:cNvPr id="141" name="Google Shape;141;p4"/>
          <p:cNvGrpSpPr/>
          <p:nvPr/>
        </p:nvGrpSpPr>
        <p:grpSpPr>
          <a:xfrm>
            <a:off x="645646" y="1744291"/>
            <a:ext cx="10990831" cy="4371755"/>
            <a:chOff x="555521" y="39797"/>
            <a:chExt cx="10990831" cy="4371755"/>
          </a:xfrm>
        </p:grpSpPr>
        <p:sp>
          <p:nvSpPr>
            <p:cNvPr id="142" name="Google Shape;142;p4"/>
            <p:cNvSpPr/>
            <p:nvPr/>
          </p:nvSpPr>
          <p:spPr>
            <a:xfrm>
              <a:off x="555521" y="39797"/>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755602" y="239877"/>
              <a:ext cx="552604" cy="552604"/>
            </a:xfrm>
            <a:prstGeom prst="rect">
              <a:avLst/>
            </a:prstGeom>
            <a:blipFill rotWithShape="1">
              <a:blip r:embed="rId3">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712451" y="39797"/>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txBox="1"/>
            <p:nvPr/>
          </p:nvSpPr>
          <p:spPr>
            <a:xfrm>
              <a:off x="1712451" y="39797"/>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1. Capstone project uses ChatGPT in OpenAI API.</a:t>
              </a:r>
              <a:endParaRPr/>
            </a:p>
          </p:txBody>
        </p:sp>
        <p:sp>
          <p:nvSpPr>
            <p:cNvPr id="146" name="Google Shape;146;p4"/>
            <p:cNvSpPr/>
            <p:nvPr/>
          </p:nvSpPr>
          <p:spPr>
            <a:xfrm>
              <a:off x="4349570" y="39797"/>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4549651" y="239877"/>
              <a:ext cx="552604" cy="552604"/>
            </a:xfrm>
            <a:prstGeom prst="rect">
              <a:avLst/>
            </a:prstGeom>
            <a:blipFill rotWithShape="1">
              <a:blip r:embed="rId4">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5506500" y="39797"/>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txBox="1"/>
            <p:nvPr/>
          </p:nvSpPr>
          <p:spPr>
            <a:xfrm>
              <a:off x="5506500" y="39797"/>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2. Goal: Determine most effective AI-writing detection services.</a:t>
              </a:r>
              <a:endParaRPr/>
            </a:p>
          </p:txBody>
        </p:sp>
        <p:sp>
          <p:nvSpPr>
            <p:cNvPr id="150" name="Google Shape;150;p4"/>
            <p:cNvSpPr/>
            <p:nvPr/>
          </p:nvSpPr>
          <p:spPr>
            <a:xfrm>
              <a:off x="8143619" y="39797"/>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343699" y="239877"/>
              <a:ext cx="552604" cy="552604"/>
            </a:xfrm>
            <a:prstGeom prst="rect">
              <a:avLst/>
            </a:prstGeom>
            <a:blipFill rotWithShape="1">
              <a:blip r:embed="rId5">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9300548" y="39797"/>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txBox="1"/>
            <p:nvPr/>
          </p:nvSpPr>
          <p:spPr>
            <a:xfrm>
              <a:off x="9300548" y="39797"/>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3. Generating mini essays with various topics and tones.</a:t>
              </a:r>
              <a:endParaRPr/>
            </a:p>
          </p:txBody>
        </p:sp>
        <p:sp>
          <p:nvSpPr>
            <p:cNvPr id="154" name="Google Shape;154;p4"/>
            <p:cNvSpPr/>
            <p:nvPr/>
          </p:nvSpPr>
          <p:spPr>
            <a:xfrm>
              <a:off x="555521" y="1749292"/>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755602" y="1949372"/>
              <a:ext cx="552604" cy="552604"/>
            </a:xfrm>
            <a:prstGeom prst="rect">
              <a:avLst/>
            </a:prstGeom>
            <a:blipFill rotWithShape="1">
              <a:blip r:embed="rId6">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1712451" y="1749292"/>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txBox="1"/>
            <p:nvPr/>
          </p:nvSpPr>
          <p:spPr>
            <a:xfrm>
              <a:off x="1712451" y="1749292"/>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4. Inputting essays into all AI detection services, as well as human-written control groups.</a:t>
              </a:r>
              <a:endParaRPr/>
            </a:p>
          </p:txBody>
        </p:sp>
        <p:sp>
          <p:nvSpPr>
            <p:cNvPr id="158" name="Google Shape;158;p4"/>
            <p:cNvSpPr/>
            <p:nvPr/>
          </p:nvSpPr>
          <p:spPr>
            <a:xfrm>
              <a:off x="4349570" y="1749292"/>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4549651" y="1949372"/>
              <a:ext cx="552604" cy="552604"/>
            </a:xfrm>
            <a:prstGeom prst="rect">
              <a:avLst/>
            </a:prstGeom>
            <a:blipFill rotWithShape="1">
              <a:blip r:embed="rId7">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506499" y="1749292"/>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txBox="1"/>
            <p:nvPr/>
          </p:nvSpPr>
          <p:spPr>
            <a:xfrm>
              <a:off x="5506499" y="1749292"/>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5. Compare services' overall and subgroup performance.</a:t>
              </a:r>
              <a:endParaRPr/>
            </a:p>
          </p:txBody>
        </p:sp>
        <p:sp>
          <p:nvSpPr>
            <p:cNvPr id="162" name="Google Shape;162;p4"/>
            <p:cNvSpPr/>
            <p:nvPr/>
          </p:nvSpPr>
          <p:spPr>
            <a:xfrm>
              <a:off x="8143619" y="1749292"/>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8343699" y="1949372"/>
              <a:ext cx="552604" cy="552604"/>
            </a:xfrm>
            <a:prstGeom prst="rect">
              <a:avLst/>
            </a:prstGeom>
            <a:blipFill rotWithShape="1">
              <a:blip r:embed="rId8">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9300548" y="1749292"/>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txBox="1"/>
            <p:nvPr/>
          </p:nvSpPr>
          <p:spPr>
            <a:xfrm>
              <a:off x="9300548" y="1749292"/>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6. Used statistical analysis (averaging, </a:t>
              </a:r>
              <a:r>
                <a:rPr lang="en-US" sz="1500">
                  <a:solidFill>
                    <a:schemeClr val="dk1"/>
                  </a:solidFill>
                </a:rPr>
                <a:t>distribution)</a:t>
              </a:r>
              <a:r>
                <a:rPr b="0" i="0" lang="en-US" sz="1500" u="none" cap="none" strike="noStrike">
                  <a:solidFill>
                    <a:schemeClr val="dk1"/>
                  </a:solidFill>
                  <a:latin typeface="Arial"/>
                  <a:ea typeface="Arial"/>
                  <a:cs typeface="Arial"/>
                  <a:sym typeface="Arial"/>
                </a:rPr>
                <a:t> and algorithms.</a:t>
              </a:r>
              <a:endParaRPr/>
            </a:p>
          </p:txBody>
        </p:sp>
        <p:sp>
          <p:nvSpPr>
            <p:cNvPr id="166" name="Google Shape;166;p4"/>
            <p:cNvSpPr/>
            <p:nvPr/>
          </p:nvSpPr>
          <p:spPr>
            <a:xfrm>
              <a:off x="555521" y="3458787"/>
              <a:ext cx="952765" cy="952765"/>
            </a:xfrm>
            <a:prstGeom prst="ellipse">
              <a:avLst/>
            </a:prstGeom>
            <a:solidFill>
              <a:srgbClr val="E9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55602" y="3658868"/>
              <a:ext cx="552604" cy="552604"/>
            </a:xfrm>
            <a:prstGeom prst="rect">
              <a:avLst/>
            </a:prstGeom>
            <a:blipFill rotWithShape="1">
              <a:blip r:embed="rId9">
                <a:alphaModFix/>
              </a:blip>
              <a:stretch>
                <a:fillRect b="0" l="0" r="0" t="0"/>
              </a:stretch>
            </a:blip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1712451" y="3458787"/>
              <a:ext cx="2245804" cy="9527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txBox="1"/>
            <p:nvPr/>
          </p:nvSpPr>
          <p:spPr>
            <a:xfrm>
              <a:off x="1712451" y="3458787"/>
              <a:ext cx="2245804" cy="9527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7. Procedure: Generate essays, input into checkers, analyze results.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 name="Google Shape;175;p5"/>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700"/>
              <a:buFont typeface="Arial"/>
              <a:buNone/>
            </a:pPr>
            <a:r>
              <a:rPr lang="en-US"/>
              <a:t>IMPORTS NEEDED FOR OUR CODE</a:t>
            </a:r>
            <a:endParaRPr/>
          </a:p>
        </p:txBody>
      </p:sp>
      <p:sp>
        <p:nvSpPr>
          <p:cNvPr id="176" name="Google Shape;176;p5"/>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46533" y="2180496"/>
            <a:ext cx="5404639" cy="4045683"/>
          </a:xfrm>
          <a:prstGeom prst="rect">
            <a:avLst/>
          </a:prstGeom>
          <a:solidFill>
            <a:schemeClr val="lt1"/>
          </a:solidFill>
          <a:ln cap="flat" cmpd="sng" w="38100">
            <a:solidFill>
              <a:srgbClr val="4653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5"/>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306000" lvl="0" marL="306000" rtl="0" algn="l">
              <a:lnSpc>
                <a:spcPct val="110000"/>
              </a:lnSpc>
              <a:spcBef>
                <a:spcPts val="0"/>
              </a:spcBef>
              <a:spcAft>
                <a:spcPts val="0"/>
              </a:spcAft>
              <a:buSzPts val="1104"/>
              <a:buChar char="◼"/>
            </a:pPr>
            <a:r>
              <a:rPr lang="en-US" sz="1200"/>
              <a:t>1. Import openai library for accessing OpenAI API.</a:t>
            </a:r>
            <a:endParaRPr/>
          </a:p>
          <a:p>
            <a:pPr indent="-306000" lvl="0" marL="306000" rtl="0" algn="l">
              <a:lnSpc>
                <a:spcPct val="110000"/>
              </a:lnSpc>
              <a:spcBef>
                <a:spcPts val="840"/>
              </a:spcBef>
              <a:spcAft>
                <a:spcPts val="0"/>
              </a:spcAft>
              <a:buSzPts val="1104"/>
              <a:buChar char="◼"/>
            </a:pPr>
            <a:r>
              <a:rPr lang="en-US" sz="1200"/>
              <a:t>2. Import pandas library for data manipulation and analysis.</a:t>
            </a:r>
            <a:endParaRPr/>
          </a:p>
          <a:p>
            <a:pPr indent="-306000" lvl="0" marL="306000" rtl="0" algn="l">
              <a:lnSpc>
                <a:spcPct val="110000"/>
              </a:lnSpc>
              <a:spcBef>
                <a:spcPts val="840"/>
              </a:spcBef>
              <a:spcAft>
                <a:spcPts val="0"/>
              </a:spcAft>
              <a:buSzPts val="1104"/>
              <a:buChar char="◼"/>
            </a:pPr>
            <a:r>
              <a:rPr lang="en-US" sz="1200"/>
              <a:t>3. Import webdriver from selenium for web automation.</a:t>
            </a:r>
            <a:endParaRPr/>
          </a:p>
          <a:p>
            <a:pPr indent="-306000" lvl="0" marL="306000" rtl="0" algn="l">
              <a:lnSpc>
                <a:spcPct val="110000"/>
              </a:lnSpc>
              <a:spcBef>
                <a:spcPts val="840"/>
              </a:spcBef>
              <a:spcAft>
                <a:spcPts val="0"/>
              </a:spcAft>
              <a:buSzPts val="1104"/>
              <a:buChar char="◼"/>
            </a:pPr>
            <a:r>
              <a:rPr lang="en-US" sz="1200"/>
              <a:t>4. Import By from selenium.webdriver.common.by to search for web elements.</a:t>
            </a:r>
            <a:endParaRPr/>
          </a:p>
          <a:p>
            <a:pPr indent="-306000" lvl="0" marL="306000" rtl="0" algn="l">
              <a:lnSpc>
                <a:spcPct val="110000"/>
              </a:lnSpc>
              <a:spcBef>
                <a:spcPts val="840"/>
              </a:spcBef>
              <a:spcAft>
                <a:spcPts val="0"/>
              </a:spcAft>
              <a:buSzPts val="1104"/>
              <a:buChar char="◼"/>
            </a:pPr>
            <a:r>
              <a:rPr lang="en-US" sz="1200"/>
              <a:t>5. Import ActionChains from selenium.webdriver.common.action_chains for user actions on the web page.</a:t>
            </a:r>
            <a:endParaRPr/>
          </a:p>
          <a:p>
            <a:pPr indent="-306000" lvl="0" marL="306000" rtl="0" algn="l">
              <a:lnSpc>
                <a:spcPct val="110000"/>
              </a:lnSpc>
              <a:spcBef>
                <a:spcPts val="840"/>
              </a:spcBef>
              <a:spcAft>
                <a:spcPts val="0"/>
              </a:spcAft>
              <a:buSzPts val="1104"/>
              <a:buChar char="◼"/>
            </a:pPr>
            <a:r>
              <a:rPr lang="en-US" sz="1200"/>
              <a:t>6. Import time for handling time-related operations.</a:t>
            </a:r>
            <a:endParaRPr/>
          </a:p>
          <a:p>
            <a:pPr indent="-306000" lvl="0" marL="306000" rtl="0" algn="l">
              <a:lnSpc>
                <a:spcPct val="110000"/>
              </a:lnSpc>
              <a:spcBef>
                <a:spcPts val="840"/>
              </a:spcBef>
              <a:spcAft>
                <a:spcPts val="0"/>
              </a:spcAft>
              <a:buSzPts val="1104"/>
              <a:buChar char="◼"/>
            </a:pPr>
            <a:r>
              <a:rPr lang="en-US" sz="1200"/>
              <a:t>7. Import json for working with JSON data.</a:t>
            </a:r>
            <a:endParaRPr/>
          </a:p>
          <a:p>
            <a:pPr indent="-306000" lvl="0" marL="306000" rtl="0" algn="l">
              <a:lnSpc>
                <a:spcPct val="110000"/>
              </a:lnSpc>
              <a:spcBef>
                <a:spcPts val="840"/>
              </a:spcBef>
              <a:spcAft>
                <a:spcPts val="0"/>
              </a:spcAft>
              <a:buSzPts val="1104"/>
              <a:buChar char="◼"/>
            </a:pPr>
            <a:r>
              <a:rPr lang="en-US" sz="1200"/>
              <a:t>8. Import requests for sending HTTP requests.</a:t>
            </a:r>
            <a:endParaRPr/>
          </a:p>
          <a:p>
            <a:pPr indent="-306000" lvl="0" marL="306000" rtl="0" algn="l">
              <a:lnSpc>
                <a:spcPct val="110000"/>
              </a:lnSpc>
              <a:spcBef>
                <a:spcPts val="840"/>
              </a:spcBef>
              <a:spcAft>
                <a:spcPts val="0"/>
              </a:spcAft>
              <a:buSzPts val="1104"/>
              <a:buChar char="◼"/>
            </a:pPr>
            <a:r>
              <a:rPr lang="en-US" sz="1200"/>
              <a:t>9. Import matplotlib.pyplot as plt for data visualization.</a:t>
            </a:r>
            <a:endParaRPr/>
          </a:p>
          <a:p>
            <a:pPr indent="-306000" lvl="0" marL="306000" rtl="0" algn="l">
              <a:lnSpc>
                <a:spcPct val="110000"/>
              </a:lnSpc>
              <a:spcBef>
                <a:spcPts val="840"/>
              </a:spcBef>
              <a:spcAft>
                <a:spcPts val="0"/>
              </a:spcAft>
              <a:buSzPts val="1104"/>
              <a:buChar char="◼"/>
            </a:pPr>
            <a:r>
              <a:rPr lang="en-US" sz="1200"/>
              <a:t>10. Import csv for working with CSV files.</a:t>
            </a:r>
            <a:endParaRPr/>
          </a:p>
          <a:p>
            <a:pPr indent="-306000" lvl="0" marL="306000" rtl="0" algn="l">
              <a:lnSpc>
                <a:spcPct val="110000"/>
              </a:lnSpc>
              <a:spcBef>
                <a:spcPts val="840"/>
              </a:spcBef>
              <a:spcAft>
                <a:spcPts val="0"/>
              </a:spcAft>
              <a:buSzPts val="1104"/>
              <a:buChar char="◼"/>
            </a:pPr>
            <a:r>
              <a:rPr lang="en-US" sz="1200"/>
              <a:t>11. Set OpenAI API key for authentication.</a:t>
            </a:r>
            <a:endParaRPr/>
          </a:p>
        </p:txBody>
      </p:sp>
      <p:pic>
        <p:nvPicPr>
          <p:cNvPr id="181" name="Google Shape;181;p5"/>
          <p:cNvPicPr preferRelativeResize="0"/>
          <p:nvPr/>
        </p:nvPicPr>
        <p:blipFill rotWithShape="1">
          <a:blip r:embed="rId3">
            <a:alphaModFix/>
          </a:blip>
          <a:srcRect b="48685" l="17941" r="48345" t="26274"/>
          <a:stretch/>
        </p:blipFill>
        <p:spPr>
          <a:xfrm>
            <a:off x="726141" y="3280789"/>
            <a:ext cx="4828572" cy="2017352"/>
          </a:xfrm>
          <a:prstGeom prst="rect">
            <a:avLst/>
          </a:prstGeom>
          <a:noFill/>
          <a:ln>
            <a:noFill/>
          </a:ln>
        </p:spPr>
      </p:pic>
      <p:sp>
        <p:nvSpPr>
          <p:cNvPr id="182" name="Google Shape;182;p5"/>
          <p:cNvSpPr/>
          <p:nvPr/>
        </p:nvSpPr>
        <p:spPr>
          <a:xfrm>
            <a:off x="1963271" y="5047129"/>
            <a:ext cx="3585882" cy="17929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3600"/>
              <a:buFont typeface="Arial"/>
              <a:buNone/>
            </a:pPr>
            <a:r>
              <a:rPr lang="en-US"/>
              <a:t>CODE</a:t>
            </a:r>
            <a:endParaRPr/>
          </a:p>
        </p:txBody>
      </p:sp>
      <p:sp>
        <p:nvSpPr>
          <p:cNvPr id="188" name="Google Shape;188;p6"/>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472"/>
              <a:buNone/>
            </a:pPr>
            <a:r>
              <a:rPr lang="en-US"/>
              <a:t>CHECKER FUNCTIONS</a:t>
            </a:r>
            <a:endParaRPr/>
          </a:p>
        </p:txBody>
      </p:sp>
      <p:sp>
        <p:nvSpPr>
          <p:cNvPr id="189" name="Google Shape;189;p6"/>
          <p:cNvSpPr txBox="1"/>
          <p:nvPr/>
        </p:nvSpPr>
        <p:spPr>
          <a:xfrm>
            <a:off x="651300" y="3400025"/>
            <a:ext cx="108183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lang="en-US" sz="2200">
                <a:solidFill>
                  <a:schemeClr val="lt1"/>
                </a:solidFill>
              </a:rPr>
              <a:t>Optimally, all checkers would have free APIs to utilize to efficiently </a:t>
            </a:r>
            <a:r>
              <a:rPr lang="en-US" sz="2200">
                <a:solidFill>
                  <a:schemeClr val="lt1"/>
                </a:solidFill>
              </a:rPr>
              <a:t>generate essay scores</a:t>
            </a:r>
            <a:endParaRPr sz="2200">
              <a:solidFill>
                <a:schemeClr val="lt1"/>
              </a:solidFill>
            </a:endParaRPr>
          </a:p>
          <a:p>
            <a:pPr indent="-368300" lvl="0" marL="457200" rtl="0" algn="l">
              <a:spcBef>
                <a:spcPts val="0"/>
              </a:spcBef>
              <a:spcAft>
                <a:spcPts val="0"/>
              </a:spcAft>
              <a:buClr>
                <a:schemeClr val="lt1"/>
              </a:buClr>
              <a:buSzPts val="2200"/>
              <a:buChar char="●"/>
            </a:pPr>
            <a:r>
              <a:rPr lang="en-US" sz="2200">
                <a:solidFill>
                  <a:schemeClr val="lt1"/>
                </a:solidFill>
              </a:rPr>
              <a:t>This is true for Writer.com, which offers a free trial for its API.</a:t>
            </a:r>
            <a:endParaRPr sz="2200">
              <a:solidFill>
                <a:schemeClr val="lt1"/>
              </a:solidFill>
            </a:endParaRPr>
          </a:p>
          <a:p>
            <a:pPr indent="-368300" lvl="0" marL="457200" rtl="0" algn="l">
              <a:spcBef>
                <a:spcPts val="0"/>
              </a:spcBef>
              <a:spcAft>
                <a:spcPts val="0"/>
              </a:spcAft>
              <a:buClr>
                <a:schemeClr val="lt1"/>
              </a:buClr>
              <a:buSzPts val="2200"/>
              <a:buChar char="●"/>
            </a:pPr>
            <a:r>
              <a:rPr lang="en-US" sz="2200">
                <a:solidFill>
                  <a:schemeClr val="lt1"/>
                </a:solidFill>
              </a:rPr>
              <a:t>However, none of the other programs offered one, forcing us to resort to web scraping to generate scores.</a:t>
            </a:r>
            <a:endParaRPr sz="2200">
              <a:solidFill>
                <a:schemeClr val="lt1"/>
              </a:solidFill>
            </a:endParaRPr>
          </a:p>
          <a:p>
            <a:pPr indent="-368300" lvl="0" marL="457200" rtl="0" algn="l">
              <a:spcBef>
                <a:spcPts val="0"/>
              </a:spcBef>
              <a:spcAft>
                <a:spcPts val="0"/>
              </a:spcAft>
              <a:buClr>
                <a:schemeClr val="lt1"/>
              </a:buClr>
              <a:buSzPts val="2200"/>
              <a:buChar char="●"/>
            </a:pPr>
            <a:r>
              <a:rPr lang="en-US" sz="2200">
                <a:solidFill>
                  <a:schemeClr val="lt1"/>
                </a:solidFill>
              </a:rPr>
              <a:t>As a result, the Writer.com checker code is shorter and more simple than the others, demonstrating the effectiveness of APIs.</a:t>
            </a:r>
            <a:endParaRPr sz="2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5" name="Google Shape;195;p7"/>
          <p:cNvSpPr/>
          <p:nvPr/>
        </p:nvSpPr>
        <p:spPr>
          <a:xfrm>
            <a:off x="447234" y="4219240"/>
            <a:ext cx="11301984"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447234" y="4359623"/>
            <a:ext cx="11303626" cy="2051143"/>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ph type="title"/>
          </p:nvPr>
        </p:nvSpPr>
        <p:spPr>
          <a:xfrm>
            <a:off x="679600" y="4597000"/>
            <a:ext cx="6402000" cy="1607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a:solidFill>
                  <a:srgbClr val="FFFFFF"/>
                </a:solidFill>
              </a:rPr>
              <a:t>WRITER_CHECKER - EXAMPLE OF API UTILIZATION</a:t>
            </a:r>
            <a:endParaRPr/>
          </a:p>
        </p:txBody>
      </p:sp>
      <p:sp>
        <p:nvSpPr>
          <p:cNvPr id="198" name="Google Shape;198;p7"/>
          <p:cNvSpPr txBox="1"/>
          <p:nvPr>
            <p:ph idx="1" type="body"/>
          </p:nvPr>
        </p:nvSpPr>
        <p:spPr>
          <a:xfrm>
            <a:off x="7536900" y="4597000"/>
            <a:ext cx="3975600" cy="1607100"/>
          </a:xfrm>
          <a:prstGeom prst="rect">
            <a:avLst/>
          </a:prstGeom>
          <a:noFill/>
          <a:ln>
            <a:noFill/>
          </a:ln>
        </p:spPr>
        <p:txBody>
          <a:bodyPr anchorCtr="0" anchor="ctr" bIns="45700" lIns="91425" spcFirstLastPara="1" rIns="91425" wrap="square" tIns="45700">
            <a:normAutofit fontScale="77500" lnSpcReduction="20000"/>
          </a:bodyPr>
          <a:lstStyle/>
          <a:p>
            <a:pPr indent="-290226" lvl="0" marL="306000" rtl="0" algn="l">
              <a:lnSpc>
                <a:spcPct val="110000"/>
              </a:lnSpc>
              <a:spcBef>
                <a:spcPts val="0"/>
              </a:spcBef>
              <a:spcAft>
                <a:spcPts val="0"/>
              </a:spcAft>
              <a:buSzPct val="92000"/>
              <a:buChar char="◼"/>
            </a:pPr>
            <a:r>
              <a:rPr lang="en-US" sz="1200">
                <a:solidFill>
                  <a:srgbClr val="FFFFFF"/>
                </a:solidFill>
              </a:rPr>
              <a:t>1. Defines function to score an essay as AI or human-generated.</a:t>
            </a:r>
            <a:endParaRPr/>
          </a:p>
          <a:p>
            <a:pPr indent="-290226" lvl="0" marL="306000" rtl="0" algn="l">
              <a:lnSpc>
                <a:spcPct val="110000"/>
              </a:lnSpc>
              <a:spcBef>
                <a:spcPts val="840"/>
              </a:spcBef>
              <a:spcAft>
                <a:spcPts val="0"/>
              </a:spcAft>
              <a:buSzPct val="92000"/>
              <a:buChar char="◼"/>
            </a:pPr>
            <a:r>
              <a:rPr lang="en-US" sz="1200">
                <a:solidFill>
                  <a:srgbClr val="FFFFFF"/>
                </a:solidFill>
              </a:rPr>
              <a:t>2. API endpoint URL is specified for the API request.</a:t>
            </a:r>
            <a:endParaRPr/>
          </a:p>
          <a:p>
            <a:pPr indent="-290226" lvl="0" marL="306000" rtl="0" algn="l">
              <a:lnSpc>
                <a:spcPct val="110000"/>
              </a:lnSpc>
              <a:spcBef>
                <a:spcPts val="840"/>
              </a:spcBef>
              <a:spcAft>
                <a:spcPts val="0"/>
              </a:spcAft>
              <a:buSzPct val="92000"/>
              <a:buChar char="◼"/>
            </a:pPr>
            <a:r>
              <a:rPr lang="en-US" sz="1200">
                <a:solidFill>
                  <a:srgbClr val="FFFFFF"/>
                </a:solidFill>
              </a:rPr>
              <a:t>3. Essay text is passed in as an input and set as a payload.</a:t>
            </a:r>
            <a:endParaRPr/>
          </a:p>
          <a:p>
            <a:pPr indent="-290226" lvl="0" marL="306000" rtl="0" algn="l">
              <a:lnSpc>
                <a:spcPct val="110000"/>
              </a:lnSpc>
              <a:spcBef>
                <a:spcPts val="840"/>
              </a:spcBef>
              <a:spcAft>
                <a:spcPts val="0"/>
              </a:spcAft>
              <a:buSzPct val="92000"/>
              <a:buChar char="◼"/>
            </a:pPr>
            <a:r>
              <a:rPr lang="en-US" sz="1200">
                <a:solidFill>
                  <a:srgbClr val="FFFFFF"/>
                </a:solidFill>
              </a:rPr>
              <a:t>4. API request is made using requests.post() method and response is received.</a:t>
            </a:r>
            <a:endParaRPr/>
          </a:p>
          <a:p>
            <a:pPr indent="-290226" lvl="0" marL="306000" rtl="0" algn="l">
              <a:lnSpc>
                <a:spcPct val="110000"/>
              </a:lnSpc>
              <a:spcBef>
                <a:spcPts val="840"/>
              </a:spcBef>
              <a:spcAft>
                <a:spcPts val="0"/>
              </a:spcAft>
              <a:buSzPct val="92000"/>
              <a:buChar char="◼"/>
            </a:pPr>
            <a:r>
              <a:rPr lang="en-US" sz="1200">
                <a:solidFill>
                  <a:srgbClr val="FFFFFF"/>
                </a:solidFill>
              </a:rPr>
              <a:t>5. The function returns the percentage of AI-generated content rounded to two decimal places.</a:t>
            </a:r>
            <a:endParaRPr/>
          </a:p>
        </p:txBody>
      </p:sp>
      <p:pic>
        <p:nvPicPr>
          <p:cNvPr id="199" name="Google Shape;199;p7"/>
          <p:cNvPicPr preferRelativeResize="0"/>
          <p:nvPr/>
        </p:nvPicPr>
        <p:blipFill>
          <a:blip r:embed="rId3">
            <a:alphaModFix/>
          </a:blip>
          <a:stretch>
            <a:fillRect/>
          </a:stretch>
        </p:blipFill>
        <p:spPr>
          <a:xfrm>
            <a:off x="1784988" y="518125"/>
            <a:ext cx="8622013" cy="3324874"/>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3" name="Shape 203"/>
        <p:cNvGrpSpPr/>
        <p:nvPr/>
      </p:nvGrpSpPr>
      <p:grpSpPr>
        <a:xfrm>
          <a:off x="0" y="0"/>
          <a:ext cx="0" cy="0"/>
          <a:chOff x="0" y="0"/>
          <a:chExt cx="0" cy="0"/>
        </a:xfrm>
      </p:grpSpPr>
      <p:sp>
        <p:nvSpPr>
          <p:cNvPr id="204" name="Google Shape;204;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5" name="Google Shape;205;p9"/>
          <p:cNvSpPr/>
          <p:nvPr/>
        </p:nvSpPr>
        <p:spPr>
          <a:xfrm>
            <a:off x="6667029" y="457200"/>
            <a:ext cx="5010912" cy="9144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6667791" y="601200"/>
            <a:ext cx="5009388" cy="578936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txBox="1"/>
          <p:nvPr>
            <p:ph type="title"/>
          </p:nvPr>
        </p:nvSpPr>
        <p:spPr>
          <a:xfrm>
            <a:off x="6873588" y="601205"/>
            <a:ext cx="4597800" cy="320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sz="4100">
                <a:solidFill>
                  <a:srgbClr val="FFFFFF"/>
                </a:solidFill>
              </a:rPr>
              <a:t>SAPLING.AI CHECKER - EXAMPLE OF WEBSCRAPING UTILIZATION</a:t>
            </a:r>
            <a:endParaRPr sz="4100"/>
          </a:p>
        </p:txBody>
      </p:sp>
      <p:sp>
        <p:nvSpPr>
          <p:cNvPr id="208" name="Google Shape;208;p9"/>
          <p:cNvSpPr txBox="1"/>
          <p:nvPr>
            <p:ph idx="1" type="body"/>
          </p:nvPr>
        </p:nvSpPr>
        <p:spPr>
          <a:xfrm>
            <a:off x="6873600" y="4324550"/>
            <a:ext cx="4597800" cy="1809600"/>
          </a:xfrm>
          <a:prstGeom prst="rect">
            <a:avLst/>
          </a:prstGeom>
          <a:noFill/>
          <a:ln>
            <a:noFill/>
          </a:ln>
        </p:spPr>
        <p:txBody>
          <a:bodyPr anchorCtr="0" anchor="ctr" bIns="45700" lIns="91425" spcFirstLastPara="1" rIns="91425" wrap="square" tIns="45700">
            <a:normAutofit lnSpcReduction="20000"/>
          </a:bodyPr>
          <a:lstStyle/>
          <a:p>
            <a:pPr indent="-306000" lvl="0" marL="306000" rtl="0" algn="l">
              <a:lnSpc>
                <a:spcPct val="120000"/>
              </a:lnSpc>
              <a:spcBef>
                <a:spcPts val="0"/>
              </a:spcBef>
              <a:spcAft>
                <a:spcPts val="0"/>
              </a:spcAft>
              <a:buSzPts val="1472"/>
              <a:buChar char="◼"/>
            </a:pPr>
            <a:r>
              <a:rPr lang="en-US">
                <a:solidFill>
                  <a:srgbClr val="FFFFFF"/>
                </a:solidFill>
              </a:rPr>
              <a:t>- Function to check text score on sapling.ai</a:t>
            </a:r>
            <a:endParaRPr/>
          </a:p>
          <a:p>
            <a:pPr indent="-306000" lvl="0" marL="306000" rtl="0" algn="l">
              <a:lnSpc>
                <a:spcPct val="120000"/>
              </a:lnSpc>
              <a:spcBef>
                <a:spcPts val="920"/>
              </a:spcBef>
              <a:spcAft>
                <a:spcPts val="0"/>
              </a:spcAft>
              <a:buSzPts val="1472"/>
              <a:buChar char="◼"/>
            </a:pPr>
            <a:r>
              <a:rPr lang="en-US">
                <a:solidFill>
                  <a:srgbClr val="FFFFFF"/>
                </a:solidFill>
              </a:rPr>
              <a:t>- Uses Selenium and Chrome webdriver</a:t>
            </a:r>
            <a:endParaRPr/>
          </a:p>
          <a:p>
            <a:pPr indent="-306000" lvl="0" marL="306000" rtl="0" algn="l">
              <a:lnSpc>
                <a:spcPct val="120000"/>
              </a:lnSpc>
              <a:spcBef>
                <a:spcPts val="920"/>
              </a:spcBef>
              <a:spcAft>
                <a:spcPts val="0"/>
              </a:spcAft>
              <a:buSzPts val="1472"/>
              <a:buChar char="◼"/>
            </a:pPr>
            <a:r>
              <a:rPr lang="en-US">
                <a:solidFill>
                  <a:srgbClr val="FFFFFF"/>
                </a:solidFill>
              </a:rPr>
              <a:t>- Inputs text into text box</a:t>
            </a:r>
            <a:endParaRPr/>
          </a:p>
          <a:p>
            <a:pPr indent="-306000" lvl="0" marL="306000" rtl="0" algn="l">
              <a:lnSpc>
                <a:spcPct val="120000"/>
              </a:lnSpc>
              <a:spcBef>
                <a:spcPts val="920"/>
              </a:spcBef>
              <a:spcAft>
                <a:spcPts val="0"/>
              </a:spcAft>
              <a:buSzPts val="1472"/>
              <a:buChar char="◼"/>
            </a:pPr>
            <a:r>
              <a:rPr lang="en-US">
                <a:solidFill>
                  <a:srgbClr val="FFFFFF"/>
                </a:solidFill>
              </a:rPr>
              <a:t>- Extracts score perc</a:t>
            </a:r>
            <a:r>
              <a:rPr lang="en-US">
                <a:solidFill>
                  <a:srgbClr val="FFFFFF"/>
                </a:solidFill>
              </a:rPr>
              <a:t>e</a:t>
            </a:r>
            <a:r>
              <a:rPr lang="en-US">
                <a:solidFill>
                  <a:srgbClr val="FFFFFF"/>
                </a:solidFill>
              </a:rPr>
              <a:t>ntage from results</a:t>
            </a:r>
            <a:endParaRPr/>
          </a:p>
          <a:p>
            <a:pPr indent="-306000" lvl="0" marL="306000" rtl="0" algn="l">
              <a:lnSpc>
                <a:spcPct val="120000"/>
              </a:lnSpc>
              <a:spcBef>
                <a:spcPts val="920"/>
              </a:spcBef>
              <a:spcAft>
                <a:spcPts val="0"/>
              </a:spcAft>
              <a:buSzPts val="1472"/>
              <a:buChar char="◼"/>
            </a:pPr>
            <a:r>
              <a:rPr lang="en-US">
                <a:solidFill>
                  <a:srgbClr val="FFFFFF"/>
                </a:solidFill>
              </a:rPr>
              <a:t>- Returns list of scores for each text input.</a:t>
            </a:r>
            <a:endParaRPr/>
          </a:p>
        </p:txBody>
      </p:sp>
      <p:pic>
        <p:nvPicPr>
          <p:cNvPr id="209" name="Google Shape;209;p9"/>
          <p:cNvPicPr preferRelativeResize="0"/>
          <p:nvPr/>
        </p:nvPicPr>
        <p:blipFill>
          <a:blip r:embed="rId3">
            <a:alphaModFix/>
          </a:blip>
          <a:stretch>
            <a:fillRect/>
          </a:stretch>
        </p:blipFill>
        <p:spPr>
          <a:xfrm>
            <a:off x="566750" y="634550"/>
            <a:ext cx="5724525" cy="5789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3" name="Shape 213"/>
        <p:cNvGrpSpPr/>
        <p:nvPr/>
      </p:nvGrpSpPr>
      <p:grpSpPr>
        <a:xfrm>
          <a:off x="0" y="0"/>
          <a:ext cx="0" cy="0"/>
          <a:chOff x="0" y="0"/>
          <a:chExt cx="0" cy="0"/>
        </a:xfrm>
      </p:grpSpPr>
      <p:sp>
        <p:nvSpPr>
          <p:cNvPr id="214" name="Google Shape;214;g23c6939ef1a_0_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5" name="Google Shape;215;g23c6939ef1a_0_23"/>
          <p:cNvSpPr/>
          <p:nvPr/>
        </p:nvSpPr>
        <p:spPr>
          <a:xfrm>
            <a:off x="6667029" y="457200"/>
            <a:ext cx="5010900" cy="915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3c6939ef1a_0_23"/>
          <p:cNvSpPr/>
          <p:nvPr/>
        </p:nvSpPr>
        <p:spPr>
          <a:xfrm>
            <a:off x="6667791" y="601200"/>
            <a:ext cx="5009400" cy="57894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c6939ef1a_0_23"/>
          <p:cNvSpPr txBox="1"/>
          <p:nvPr>
            <p:ph type="title"/>
          </p:nvPr>
        </p:nvSpPr>
        <p:spPr>
          <a:xfrm>
            <a:off x="6873588" y="601205"/>
            <a:ext cx="4597800" cy="320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Font typeface="Arial"/>
              <a:buNone/>
            </a:pPr>
            <a:r>
              <a:rPr lang="en-US" sz="4100">
                <a:solidFill>
                  <a:srgbClr val="FFFFFF"/>
                </a:solidFill>
              </a:rPr>
              <a:t>EXAMPLE OF AI DETECTION PROGRAM TO WEBSCRAPE (ZEROGPT)</a:t>
            </a:r>
            <a:endParaRPr sz="4100"/>
          </a:p>
        </p:txBody>
      </p:sp>
      <p:sp>
        <p:nvSpPr>
          <p:cNvPr id="218" name="Google Shape;218;g23c6939ef1a_0_23"/>
          <p:cNvSpPr txBox="1"/>
          <p:nvPr>
            <p:ph idx="1" type="body"/>
          </p:nvPr>
        </p:nvSpPr>
        <p:spPr>
          <a:xfrm>
            <a:off x="6873600" y="4324550"/>
            <a:ext cx="4597800" cy="1809600"/>
          </a:xfrm>
          <a:prstGeom prst="rect">
            <a:avLst/>
          </a:prstGeom>
          <a:noFill/>
          <a:ln>
            <a:noFill/>
          </a:ln>
        </p:spPr>
        <p:txBody>
          <a:bodyPr anchorCtr="0" anchor="ctr" bIns="45700" lIns="91425" spcFirstLastPara="1" rIns="91425" wrap="square" tIns="45700">
            <a:normAutofit/>
          </a:bodyPr>
          <a:lstStyle/>
          <a:p>
            <a:pPr indent="-306000" lvl="0" marL="306000" rtl="0" algn="l">
              <a:lnSpc>
                <a:spcPct val="120000"/>
              </a:lnSpc>
              <a:spcBef>
                <a:spcPts val="920"/>
              </a:spcBef>
              <a:spcAft>
                <a:spcPts val="0"/>
              </a:spcAft>
              <a:buSzPts val="1472"/>
              <a:buChar char="◼"/>
            </a:pPr>
            <a:r>
              <a:rPr lang="en-US">
                <a:solidFill>
                  <a:srgbClr val="FFFFFF"/>
                </a:solidFill>
              </a:rPr>
              <a:t>-Paste essay into box</a:t>
            </a:r>
            <a:endParaRPr>
              <a:solidFill>
                <a:srgbClr val="FFFFFF"/>
              </a:solidFill>
            </a:endParaRPr>
          </a:p>
          <a:p>
            <a:pPr indent="-317684" lvl="0" marL="306000" rtl="0" algn="l">
              <a:lnSpc>
                <a:spcPct val="120000"/>
              </a:lnSpc>
              <a:spcBef>
                <a:spcPts val="920"/>
              </a:spcBef>
              <a:spcAft>
                <a:spcPts val="0"/>
              </a:spcAft>
              <a:buClr>
                <a:srgbClr val="FFFFFF"/>
              </a:buClr>
              <a:buSzPts val="1656"/>
              <a:buChar char="◼"/>
            </a:pPr>
            <a:r>
              <a:rPr lang="en-US">
                <a:solidFill>
                  <a:srgbClr val="FFFFFF"/>
                </a:solidFill>
              </a:rPr>
              <a:t>Click “Detect Text” Button</a:t>
            </a:r>
            <a:endParaRPr>
              <a:solidFill>
                <a:srgbClr val="FFFFFF"/>
              </a:solidFill>
            </a:endParaRPr>
          </a:p>
          <a:p>
            <a:pPr indent="-317684" lvl="0" marL="306000" rtl="0" algn="l">
              <a:lnSpc>
                <a:spcPct val="120000"/>
              </a:lnSpc>
              <a:spcBef>
                <a:spcPts val="920"/>
              </a:spcBef>
              <a:spcAft>
                <a:spcPts val="0"/>
              </a:spcAft>
              <a:buClr>
                <a:srgbClr val="FFFFFF"/>
              </a:buClr>
              <a:buSzPts val="1656"/>
              <a:buChar char="◼"/>
            </a:pPr>
            <a:r>
              <a:rPr lang="en-US">
                <a:solidFill>
                  <a:srgbClr val="FFFFFF"/>
                </a:solidFill>
              </a:rPr>
              <a:t>Scrape “x”% AI GPT value for score</a:t>
            </a:r>
            <a:endParaRPr>
              <a:solidFill>
                <a:srgbClr val="FFFFFF"/>
              </a:solidFill>
            </a:endParaRPr>
          </a:p>
        </p:txBody>
      </p:sp>
      <p:pic>
        <p:nvPicPr>
          <p:cNvPr id="219" name="Google Shape;219;g23c6939ef1a_0_23"/>
          <p:cNvPicPr preferRelativeResize="0"/>
          <p:nvPr/>
        </p:nvPicPr>
        <p:blipFill rotWithShape="1">
          <a:blip r:embed="rId3">
            <a:alphaModFix/>
          </a:blip>
          <a:srcRect b="10184" l="18589" r="23462" t="15366"/>
          <a:stretch/>
        </p:blipFill>
        <p:spPr>
          <a:xfrm>
            <a:off x="154525" y="601200"/>
            <a:ext cx="6237077" cy="597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2023-04-22T23:41:55Z</dcterms:created>
  <dc:creator>DeLano, Ian R.</dc:creator>
</cp:coreProperties>
</file>